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1" r:id="rId2"/>
    <p:sldId id="267" r:id="rId3"/>
    <p:sldId id="483" r:id="rId4"/>
    <p:sldId id="482" r:id="rId5"/>
    <p:sldId id="359" r:id="rId6"/>
    <p:sldId id="434" r:id="rId7"/>
    <p:sldId id="387" r:id="rId8"/>
    <p:sldId id="456" r:id="rId9"/>
    <p:sldId id="432" r:id="rId10"/>
    <p:sldId id="424" r:id="rId11"/>
    <p:sldId id="435" r:id="rId12"/>
    <p:sldId id="445" r:id="rId13"/>
    <p:sldId id="481" r:id="rId14"/>
    <p:sldId id="430" r:id="rId15"/>
    <p:sldId id="468" r:id="rId16"/>
    <p:sldId id="472" r:id="rId17"/>
    <p:sldId id="473" r:id="rId18"/>
    <p:sldId id="474" r:id="rId19"/>
    <p:sldId id="475" r:id="rId20"/>
    <p:sldId id="478" r:id="rId21"/>
    <p:sldId id="480" r:id="rId22"/>
    <p:sldId id="479" r:id="rId23"/>
    <p:sldId id="477" r:id="rId24"/>
    <p:sldId id="470" r:id="rId25"/>
    <p:sldId id="476" r:id="rId26"/>
    <p:sldId id="471" r:id="rId27"/>
    <p:sldId id="469" r:id="rId28"/>
    <p:sldId id="427" r:id="rId29"/>
    <p:sldId id="455" r:id="rId30"/>
    <p:sldId id="457" r:id="rId31"/>
    <p:sldId id="459" r:id="rId32"/>
    <p:sldId id="462" r:id="rId33"/>
    <p:sldId id="408" r:id="rId34"/>
    <p:sldId id="437" r:id="rId35"/>
    <p:sldId id="454" r:id="rId36"/>
    <p:sldId id="425" r:id="rId37"/>
    <p:sldId id="458" r:id="rId38"/>
    <p:sldId id="453" r:id="rId39"/>
    <p:sldId id="426" r:id="rId40"/>
    <p:sldId id="461" r:id="rId41"/>
    <p:sldId id="463" r:id="rId42"/>
    <p:sldId id="386" r:id="rId43"/>
    <p:sldId id="385" r:id="rId44"/>
    <p:sldId id="443" r:id="rId45"/>
    <p:sldId id="440" r:id="rId46"/>
    <p:sldId id="464" r:id="rId47"/>
    <p:sldId id="466" r:id="rId48"/>
    <p:sldId id="467" r:id="rId49"/>
    <p:sldId id="465" r:id="rId50"/>
    <p:sldId id="446" r:id="rId51"/>
    <p:sldId id="452" r:id="rId52"/>
    <p:sldId id="447" r:id="rId53"/>
    <p:sldId id="448" r:id="rId54"/>
    <p:sldId id="449" r:id="rId55"/>
    <p:sldId id="370" r:id="rId56"/>
    <p:sldId id="375" r:id="rId57"/>
    <p:sldId id="377" r:id="rId58"/>
    <p:sldId id="289" r:id="rId59"/>
    <p:sldId id="300" r:id="rId60"/>
    <p:sldId id="301" r:id="rId61"/>
    <p:sldId id="290" r:id="rId62"/>
    <p:sldId id="422" r:id="rId63"/>
    <p:sldId id="378" r:id="rId64"/>
    <p:sldId id="292" r:id="rId65"/>
    <p:sldId id="291" r:id="rId66"/>
    <p:sldId id="372" r:id="rId67"/>
    <p:sldId id="397" r:id="rId68"/>
    <p:sldId id="306" r:id="rId69"/>
    <p:sldId id="438" r:id="rId70"/>
    <p:sldId id="439" r:id="rId71"/>
    <p:sldId id="389" r:id="rId72"/>
    <p:sldId id="390" r:id="rId73"/>
    <p:sldId id="391" r:id="rId74"/>
    <p:sldId id="298" r:id="rId75"/>
    <p:sldId id="312" r:id="rId76"/>
    <p:sldId id="416" r:id="rId77"/>
    <p:sldId id="419" r:id="rId78"/>
    <p:sldId id="420" r:id="rId79"/>
    <p:sldId id="394" r:id="rId80"/>
    <p:sldId id="388" r:id="rId81"/>
    <p:sldId id="392" r:id="rId82"/>
    <p:sldId id="417" r:id="rId83"/>
    <p:sldId id="418" r:id="rId84"/>
    <p:sldId id="393" r:id="rId85"/>
    <p:sldId id="421" r:id="rId86"/>
    <p:sldId id="395" r:id="rId87"/>
    <p:sldId id="398" r:id="rId88"/>
    <p:sldId id="347" r:id="rId89"/>
    <p:sldId id="351" r:id="rId90"/>
    <p:sldId id="354" r:id="rId91"/>
    <p:sldId id="356" r:id="rId92"/>
    <p:sldId id="357" r:id="rId93"/>
    <p:sldId id="349" r:id="rId94"/>
    <p:sldId id="379" r:id="rId95"/>
    <p:sldId id="399" r:id="rId96"/>
    <p:sldId id="368" r:id="rId97"/>
    <p:sldId id="400" r:id="rId98"/>
    <p:sldId id="381" r:id="rId99"/>
    <p:sldId id="404" r:id="rId100"/>
    <p:sldId id="401" r:id="rId101"/>
    <p:sldId id="296" r:id="rId102"/>
    <p:sldId id="256" r:id="rId103"/>
    <p:sldId id="383"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60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9942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19219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56057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3794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497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18066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8910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0539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3195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74819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60347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E113-5926-4681-A97D-71251E533E04}" type="datetimeFigureOut">
              <a:rPr lang="en-US" smtClean="0"/>
              <a:t>4/23/2020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5880-8AE0-4342-8CF7-8D2E923BAD4F}" type="slidenum">
              <a:rPr lang="en-US" smtClean="0"/>
              <a:t>‹#›</a:t>
            </a:fld>
            <a:endParaRPr lang="en-US" dirty="0"/>
          </a:p>
        </p:txBody>
      </p:sp>
    </p:spTree>
    <p:extLst>
      <p:ext uri="{BB962C8B-B14F-4D97-AF65-F5344CB8AC3E}">
        <p14:creationId xmlns:p14="http://schemas.microsoft.com/office/powerpoint/2010/main" val="141437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www.bing.com/videos/search?q=gradient+boosting&amp;&amp;view=detail&amp;mid=FBA1C133DB72650086B9FBA1C133DB72650086B9&amp;&amp;FORM=VRDGAR" TargetMode="External"/><Relationship Id="rId2" Type="http://schemas.openxmlformats.org/officeDocument/2006/relationships/hyperlink" Target="https://www.bing.com/videos/search?q=gradient+boosting+video&amp;view=detail&amp;mid=BC6160518DEF1ECD2379BC6160518DEF1ECD2379&amp;FORM=VIR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salford-systems.com/resources/introductory-videos/introduction-to-tree-based-machine-learning-regression" TargetMode="External"/><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salford-systems.com/resources/introductory-videos/introduction-to-tree-based-machine-learning-classification"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bing.com/videos/search?q=gradient+boosting+video&amp;view=detail&amp;mid=BC6160518DEF1ECD2379BC6160518DEF1ECD2379&amp;FORM=VIRE"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1drv.ms/f/s!AsKbGD6G_CsKnDPpQ_muLiYBgVRd" TargetMode="External"/><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EEADA-6C49-463B-9B4E-A480C219CF3A}"/>
              </a:ext>
            </a:extLst>
          </p:cNvPr>
          <p:cNvSpPr txBox="1"/>
          <p:nvPr/>
        </p:nvSpPr>
        <p:spPr>
          <a:xfrm>
            <a:off x="2445193" y="214719"/>
            <a:ext cx="7150100" cy="1077218"/>
          </a:xfrm>
          <a:prstGeom prst="rect">
            <a:avLst/>
          </a:prstGeom>
          <a:noFill/>
        </p:spPr>
        <p:txBody>
          <a:bodyPr wrap="square" rtlCol="0">
            <a:spAutoFit/>
          </a:bodyPr>
          <a:lstStyle/>
          <a:p>
            <a:pPr algn="ctr"/>
            <a:r>
              <a:rPr lang="en-US" sz="3200" dirty="0"/>
              <a:t>MDS 560 Session 4 Homework Observations</a:t>
            </a:r>
          </a:p>
        </p:txBody>
      </p:sp>
      <p:sp>
        <p:nvSpPr>
          <p:cNvPr id="3" name="TextBox 2">
            <a:extLst>
              <a:ext uri="{FF2B5EF4-FFF2-40B4-BE49-F238E27FC236}">
                <a16:creationId xmlns:a16="http://schemas.microsoft.com/office/drawing/2014/main" id="{25E83148-2D53-4B7E-8653-4872DEB28F52}"/>
              </a:ext>
            </a:extLst>
          </p:cNvPr>
          <p:cNvSpPr txBox="1"/>
          <p:nvPr/>
        </p:nvSpPr>
        <p:spPr>
          <a:xfrm>
            <a:off x="435935" y="1443841"/>
            <a:ext cx="10834577" cy="397031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little bit of confusion with:</a:t>
            </a:r>
          </a:p>
          <a:p>
            <a:pPr marL="742950" lvl="1" indent="-285750">
              <a:buFont typeface="Arial" panose="020B0604020202020204" pitchFamily="34" charset="0"/>
              <a:buChar char="•"/>
            </a:pPr>
            <a:r>
              <a:rPr lang="en-US" i="1" dirty="0"/>
              <a:t>Recall: proportion of </a:t>
            </a:r>
            <a:r>
              <a:rPr lang="en-US" i="1" u="sng" dirty="0"/>
              <a:t>Actual</a:t>
            </a:r>
            <a:r>
              <a:rPr lang="en-US" i="1" dirty="0"/>
              <a:t> positive cases correctly identified</a:t>
            </a:r>
          </a:p>
          <a:p>
            <a:pPr marL="742950" lvl="1" indent="-285750">
              <a:buFont typeface="Arial" panose="020B0604020202020204" pitchFamily="34" charset="0"/>
              <a:buChar char="•"/>
            </a:pPr>
            <a:r>
              <a:rPr lang="en-US" i="1" dirty="0"/>
              <a:t>Precision: proportion of </a:t>
            </a:r>
            <a:r>
              <a:rPr lang="en-US" i="1" u="sng" dirty="0"/>
              <a:t>Predicted</a:t>
            </a:r>
            <a:r>
              <a:rPr lang="en-US" i="1" dirty="0"/>
              <a:t> positive cases correctly classified</a:t>
            </a:r>
          </a:p>
          <a:p>
            <a:pPr marL="742950" lvl="1" indent="-285750">
              <a:buFont typeface="Arial" panose="020B0604020202020204" pitchFamily="34" charset="0"/>
              <a:buChar char="•"/>
            </a:pPr>
            <a:r>
              <a:rPr lang="en-US" i="1" dirty="0"/>
              <a:t>Lift Gain: </a:t>
            </a:r>
            <a:r>
              <a:rPr lang="en-US" dirty="0"/>
              <a:t>A lift-gain table measures how well a classification system (e.g. logistic model) predicts the</a:t>
            </a:r>
          </a:p>
          <a:p>
            <a:r>
              <a:rPr lang="en-US" dirty="0"/>
              <a:t>	probability of a positive outcome. The data are sorted from highest probability to lowest probability</a:t>
            </a:r>
          </a:p>
          <a:p>
            <a:r>
              <a:rPr lang="en-US" dirty="0"/>
              <a:t>	and grouped into deciles. The primary statistics displayed in the Lift-Gain table are computed as follows:</a:t>
            </a:r>
          </a:p>
          <a:p>
            <a:endParaRPr lang="en-US" i="1" dirty="0"/>
          </a:p>
          <a:p>
            <a:pPr marL="1200150" lvl="2"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800100" lvl="1" indent="-342900">
              <a:buFont typeface="+mj-lt"/>
              <a:buAutoNum type="arabicPeriod"/>
            </a:pPr>
            <a:endParaRPr lang="en-US" dirty="0"/>
          </a:p>
          <a:p>
            <a:pPr marL="742950" lvl="1"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E7BA652D-8953-4B5F-B742-C35A65FEA7D5}"/>
              </a:ext>
            </a:extLst>
          </p:cNvPr>
          <p:cNvPicPr>
            <a:picLocks noChangeAspect="1"/>
          </p:cNvPicPr>
          <p:nvPr/>
        </p:nvPicPr>
        <p:blipFill>
          <a:blip r:embed="rId2"/>
          <a:stretch>
            <a:fillRect/>
          </a:stretch>
        </p:blipFill>
        <p:spPr>
          <a:xfrm>
            <a:off x="1289307" y="3348702"/>
            <a:ext cx="4467225" cy="1600200"/>
          </a:xfrm>
          <a:prstGeom prst="rect">
            <a:avLst/>
          </a:prstGeom>
        </p:spPr>
      </p:pic>
      <p:sp>
        <p:nvSpPr>
          <p:cNvPr id="8" name="Rectangle 7">
            <a:extLst>
              <a:ext uri="{FF2B5EF4-FFF2-40B4-BE49-F238E27FC236}">
                <a16:creationId xmlns:a16="http://schemas.microsoft.com/office/drawing/2014/main" id="{A7F98EDF-F5D1-47CE-9E42-3C3A4B4280E3}"/>
              </a:ext>
            </a:extLst>
          </p:cNvPr>
          <p:cNvSpPr/>
          <p:nvPr/>
        </p:nvSpPr>
        <p:spPr>
          <a:xfrm>
            <a:off x="1250322" y="5022616"/>
            <a:ext cx="1046675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The lift can simply be thought of as the ratio between the cumulative gain of the classification</a:t>
            </a:r>
          </a:p>
          <a:p>
            <a:r>
              <a:rPr lang="en-US" dirty="0">
                <a:latin typeface="Calibri" panose="020F0502020204030204" pitchFamily="34" charset="0"/>
                <a:cs typeface="Calibri" panose="020F0502020204030204" pitchFamily="34" charset="0"/>
              </a:rPr>
              <a:t>system and the cumulative expected gain.</a:t>
            </a:r>
          </a:p>
        </p:txBody>
      </p:sp>
      <p:sp>
        <p:nvSpPr>
          <p:cNvPr id="10" name="TextBox 9">
            <a:extLst>
              <a:ext uri="{FF2B5EF4-FFF2-40B4-BE49-F238E27FC236}">
                <a16:creationId xmlns:a16="http://schemas.microsoft.com/office/drawing/2014/main" id="{8A3FBE02-EAB7-4CD9-8261-70AB2760E8F1}"/>
              </a:ext>
            </a:extLst>
          </p:cNvPr>
          <p:cNvSpPr txBox="1"/>
          <p:nvPr/>
        </p:nvSpPr>
        <p:spPr>
          <a:xfrm>
            <a:off x="435935" y="1303190"/>
            <a:ext cx="10962168"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Overall, good progress in going through the Rapidminer learning curve.</a:t>
            </a:r>
          </a:p>
        </p:txBody>
      </p:sp>
    </p:spTree>
    <p:extLst>
      <p:ext uri="{BB962C8B-B14F-4D97-AF65-F5344CB8AC3E}">
        <p14:creationId xmlns:p14="http://schemas.microsoft.com/office/powerpoint/2010/main" val="339032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BD35D-85FE-45E8-B2C6-A76081382EA1}"/>
              </a:ext>
            </a:extLst>
          </p:cNvPr>
          <p:cNvSpPr txBox="1"/>
          <p:nvPr/>
        </p:nvSpPr>
        <p:spPr>
          <a:xfrm>
            <a:off x="1042915" y="45616"/>
            <a:ext cx="7332459" cy="461665"/>
          </a:xfrm>
          <a:prstGeom prst="rect">
            <a:avLst/>
          </a:prstGeom>
          <a:noFill/>
        </p:spPr>
        <p:txBody>
          <a:bodyPr wrap="square" rtlCol="0">
            <a:spAutoFit/>
          </a:bodyPr>
          <a:lstStyle/>
          <a:p>
            <a:r>
              <a:rPr lang="en-US" sz="2400" dirty="0"/>
              <a:t>Lift Discussion: Dataset 3a Split Validation</a:t>
            </a:r>
          </a:p>
        </p:txBody>
      </p:sp>
      <p:sp>
        <p:nvSpPr>
          <p:cNvPr id="5" name="TextBox 4">
            <a:extLst>
              <a:ext uri="{FF2B5EF4-FFF2-40B4-BE49-F238E27FC236}">
                <a16:creationId xmlns:a16="http://schemas.microsoft.com/office/drawing/2014/main" id="{5AF94E8F-1B06-448C-92B8-26114A272264}"/>
              </a:ext>
            </a:extLst>
          </p:cNvPr>
          <p:cNvSpPr txBox="1"/>
          <p:nvPr/>
        </p:nvSpPr>
        <p:spPr>
          <a:xfrm>
            <a:off x="7889358" y="2020186"/>
            <a:ext cx="3391786" cy="1477328"/>
          </a:xfrm>
          <a:prstGeom prst="rect">
            <a:avLst/>
          </a:prstGeom>
          <a:noFill/>
        </p:spPr>
        <p:txBody>
          <a:bodyPr wrap="square" rtlCol="0">
            <a:spAutoFit/>
          </a:bodyPr>
          <a:lstStyle/>
          <a:p>
            <a:r>
              <a:rPr lang="en-US" dirty="0"/>
              <a:t>7602 total observation in the dataset</a:t>
            </a:r>
          </a:p>
          <a:p>
            <a:endParaRPr lang="en-US" dirty="0"/>
          </a:p>
          <a:p>
            <a:r>
              <a:rPr lang="en-US" dirty="0"/>
              <a:t>This produces 760 test observations</a:t>
            </a:r>
          </a:p>
        </p:txBody>
      </p:sp>
      <p:cxnSp>
        <p:nvCxnSpPr>
          <p:cNvPr id="7" name="Straight Arrow Connector 6">
            <a:extLst>
              <a:ext uri="{FF2B5EF4-FFF2-40B4-BE49-F238E27FC236}">
                <a16:creationId xmlns:a16="http://schemas.microsoft.com/office/drawing/2014/main" id="{70A3AABF-996D-4213-BF60-FE166DFDC08D}"/>
              </a:ext>
            </a:extLst>
          </p:cNvPr>
          <p:cNvCxnSpPr>
            <a:cxnSpLocks/>
          </p:cNvCxnSpPr>
          <p:nvPr/>
        </p:nvCxnSpPr>
        <p:spPr>
          <a:xfrm>
            <a:off x="6568293" y="2604977"/>
            <a:ext cx="11403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5CB764D-7C1A-4597-A89D-CC256A353DD5}"/>
              </a:ext>
            </a:extLst>
          </p:cNvPr>
          <p:cNvPicPr>
            <a:picLocks noChangeAspect="1"/>
          </p:cNvPicPr>
          <p:nvPr/>
        </p:nvPicPr>
        <p:blipFill>
          <a:blip r:embed="rId2"/>
          <a:stretch>
            <a:fillRect/>
          </a:stretch>
        </p:blipFill>
        <p:spPr>
          <a:xfrm>
            <a:off x="783265" y="760227"/>
            <a:ext cx="5785028" cy="4173279"/>
          </a:xfrm>
          <a:prstGeom prst="rect">
            <a:avLst/>
          </a:prstGeom>
          <a:ln>
            <a:solidFill>
              <a:schemeClr val="tx1"/>
            </a:solidFill>
          </a:ln>
        </p:spPr>
      </p:pic>
    </p:spTree>
    <p:extLst>
      <p:ext uri="{BB962C8B-B14F-4D97-AF65-F5344CB8AC3E}">
        <p14:creationId xmlns:p14="http://schemas.microsoft.com/office/powerpoint/2010/main" val="35024451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DB017C-12A9-42D2-9687-E0CC308E7909}"/>
              </a:ext>
            </a:extLst>
          </p:cNvPr>
          <p:cNvSpPr txBox="1"/>
          <p:nvPr/>
        </p:nvSpPr>
        <p:spPr>
          <a:xfrm>
            <a:off x="1839951" y="1550020"/>
            <a:ext cx="9511990" cy="369332"/>
          </a:xfrm>
          <a:prstGeom prst="rect">
            <a:avLst/>
          </a:prstGeom>
          <a:noFill/>
        </p:spPr>
        <p:txBody>
          <a:bodyPr wrap="square" rtlCol="0">
            <a:spAutoFit/>
          </a:bodyPr>
          <a:lstStyle/>
          <a:p>
            <a:pPr algn="ctr"/>
            <a:r>
              <a:rPr lang="en-US" dirty="0"/>
              <a:t>Appendix</a:t>
            </a:r>
          </a:p>
        </p:txBody>
      </p:sp>
    </p:spTree>
    <p:extLst>
      <p:ext uri="{BB962C8B-B14F-4D97-AF65-F5344CB8AC3E}">
        <p14:creationId xmlns:p14="http://schemas.microsoft.com/office/powerpoint/2010/main" val="26477679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3912" y="1309687"/>
            <a:ext cx="10544175" cy="4238625"/>
          </a:xfrm>
          <a:prstGeom prst="rect">
            <a:avLst/>
          </a:prstGeom>
        </p:spPr>
      </p:pic>
      <p:sp>
        <p:nvSpPr>
          <p:cNvPr id="3" name="TextBox 2"/>
          <p:cNvSpPr txBox="1"/>
          <p:nvPr/>
        </p:nvSpPr>
        <p:spPr>
          <a:xfrm>
            <a:off x="2340864" y="585216"/>
            <a:ext cx="6949440" cy="369332"/>
          </a:xfrm>
          <a:prstGeom prst="rect">
            <a:avLst/>
          </a:prstGeom>
          <a:noFill/>
        </p:spPr>
        <p:txBody>
          <a:bodyPr wrap="square" rtlCol="0">
            <a:spAutoFit/>
          </a:bodyPr>
          <a:lstStyle/>
          <a:p>
            <a:pPr algn="ctr"/>
            <a:r>
              <a:rPr lang="en-US" dirty="0"/>
              <a:t>Rapidminer Decision Tree with Validation</a:t>
            </a:r>
          </a:p>
        </p:txBody>
      </p:sp>
    </p:spTree>
    <p:extLst>
      <p:ext uri="{BB962C8B-B14F-4D97-AF65-F5344CB8AC3E}">
        <p14:creationId xmlns:p14="http://schemas.microsoft.com/office/powerpoint/2010/main" val="256901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04925" y="623887"/>
            <a:ext cx="9582150" cy="5610225"/>
          </a:xfrm>
          <a:prstGeom prst="rect">
            <a:avLst/>
          </a:prstGeom>
        </p:spPr>
      </p:pic>
    </p:spTree>
    <p:extLst>
      <p:ext uri="{BB962C8B-B14F-4D97-AF65-F5344CB8AC3E}">
        <p14:creationId xmlns:p14="http://schemas.microsoft.com/office/powerpoint/2010/main" val="11364174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C7CF5-86AC-4ADA-BAA4-662EBD202E06}"/>
              </a:ext>
            </a:extLst>
          </p:cNvPr>
          <p:cNvSpPr/>
          <p:nvPr/>
        </p:nvSpPr>
        <p:spPr>
          <a:xfrm>
            <a:off x="412595" y="2967335"/>
            <a:ext cx="8731405" cy="646331"/>
          </a:xfrm>
          <a:prstGeom prst="rect">
            <a:avLst/>
          </a:prstGeom>
        </p:spPr>
        <p:txBody>
          <a:bodyPr wrap="square">
            <a:spAutoFit/>
          </a:bodyPr>
          <a:lstStyle/>
          <a:p>
            <a:r>
              <a:rPr lang="en-US" dirty="0">
                <a:hlinkClick r:id="rId2"/>
              </a:rPr>
              <a:t>https://www.bing.com/videos/search?q=gradient+boosting+video&amp;view=detail&amp;mid=BC6160518DEF1ECD2379BC6160518DEF1ECD2379&amp;FORM=VIRE</a:t>
            </a:r>
            <a:r>
              <a:rPr lang="en-US" dirty="0"/>
              <a:t> </a:t>
            </a:r>
          </a:p>
        </p:txBody>
      </p:sp>
      <p:sp>
        <p:nvSpPr>
          <p:cNvPr id="3" name="TextBox 2">
            <a:extLst>
              <a:ext uri="{FF2B5EF4-FFF2-40B4-BE49-F238E27FC236}">
                <a16:creationId xmlns:a16="http://schemas.microsoft.com/office/drawing/2014/main" id="{1E990530-D21E-413F-8BEB-FF79D1542B19}"/>
              </a:ext>
            </a:extLst>
          </p:cNvPr>
          <p:cNvSpPr txBox="1"/>
          <p:nvPr/>
        </p:nvSpPr>
        <p:spPr>
          <a:xfrm>
            <a:off x="412595" y="1929161"/>
            <a:ext cx="8363415" cy="369332"/>
          </a:xfrm>
          <a:prstGeom prst="rect">
            <a:avLst/>
          </a:prstGeom>
          <a:noFill/>
        </p:spPr>
        <p:txBody>
          <a:bodyPr wrap="square" rtlCol="0">
            <a:spAutoFit/>
          </a:bodyPr>
          <a:lstStyle/>
          <a:p>
            <a:pPr algn="ctr"/>
            <a:r>
              <a:rPr lang="en-US" dirty="0"/>
              <a:t>Trevor Hastie’s 2014 Talk on Decision Trees, Random Forests and Boosting</a:t>
            </a:r>
          </a:p>
        </p:txBody>
      </p:sp>
      <p:sp>
        <p:nvSpPr>
          <p:cNvPr id="4" name="Rectangle 3">
            <a:extLst>
              <a:ext uri="{FF2B5EF4-FFF2-40B4-BE49-F238E27FC236}">
                <a16:creationId xmlns:a16="http://schemas.microsoft.com/office/drawing/2014/main" id="{E05A48C0-1F03-4F35-9D09-019D07F0C95F}"/>
              </a:ext>
            </a:extLst>
          </p:cNvPr>
          <p:cNvSpPr/>
          <p:nvPr/>
        </p:nvSpPr>
        <p:spPr>
          <a:xfrm>
            <a:off x="873512" y="4918799"/>
            <a:ext cx="8359697" cy="923330"/>
          </a:xfrm>
          <a:prstGeom prst="rect">
            <a:avLst/>
          </a:prstGeom>
        </p:spPr>
        <p:txBody>
          <a:bodyPr wrap="square">
            <a:spAutoFit/>
          </a:bodyPr>
          <a:lstStyle/>
          <a:p>
            <a:r>
              <a:rPr lang="en-US" dirty="0">
                <a:hlinkClick r:id="rId3"/>
              </a:rPr>
              <a:t>https://www.bing.com/videos/search?q=gradient+boosting&amp;&amp;view=detail&amp;mid=FBA1C133DB72650086B9FBA1C133DB72650086B9&amp;&amp;FORM=VRDGAR</a:t>
            </a:r>
            <a:endParaRPr lang="en-US" dirty="0"/>
          </a:p>
          <a:p>
            <a:endParaRPr lang="en-US" dirty="0"/>
          </a:p>
        </p:txBody>
      </p:sp>
      <p:sp>
        <p:nvSpPr>
          <p:cNvPr id="5" name="TextBox 4">
            <a:extLst>
              <a:ext uri="{FF2B5EF4-FFF2-40B4-BE49-F238E27FC236}">
                <a16:creationId xmlns:a16="http://schemas.microsoft.com/office/drawing/2014/main" id="{7B09B35A-E216-48BC-A993-60165A39941E}"/>
              </a:ext>
            </a:extLst>
          </p:cNvPr>
          <p:cNvSpPr txBox="1"/>
          <p:nvPr/>
        </p:nvSpPr>
        <p:spPr>
          <a:xfrm>
            <a:off x="412595" y="4282508"/>
            <a:ext cx="8363415" cy="369332"/>
          </a:xfrm>
          <a:prstGeom prst="rect">
            <a:avLst/>
          </a:prstGeom>
          <a:noFill/>
        </p:spPr>
        <p:txBody>
          <a:bodyPr wrap="square" rtlCol="0">
            <a:spAutoFit/>
          </a:bodyPr>
          <a:lstStyle/>
          <a:p>
            <a:pPr algn="ctr"/>
            <a:r>
              <a:rPr lang="en-US" dirty="0"/>
              <a:t>Mark Landry H</a:t>
            </a:r>
            <a:r>
              <a:rPr lang="en-US" baseline="-25000" dirty="0"/>
              <a:t>2</a:t>
            </a:r>
            <a:r>
              <a:rPr lang="en-US" dirty="0"/>
              <a:t>O World on Decision Trees, Random Forests and Boosting</a:t>
            </a:r>
          </a:p>
        </p:txBody>
      </p:sp>
    </p:spTree>
    <p:extLst>
      <p:ext uri="{BB962C8B-B14F-4D97-AF65-F5344CB8AC3E}">
        <p14:creationId xmlns:p14="http://schemas.microsoft.com/office/powerpoint/2010/main" val="164442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322E4-3C98-4668-893C-1DCCBA455C9C}"/>
              </a:ext>
            </a:extLst>
          </p:cNvPr>
          <p:cNvSpPr txBox="1"/>
          <p:nvPr/>
        </p:nvSpPr>
        <p:spPr>
          <a:xfrm>
            <a:off x="221407" y="1157266"/>
            <a:ext cx="3820506" cy="646331"/>
          </a:xfrm>
          <a:prstGeom prst="rect">
            <a:avLst/>
          </a:prstGeom>
          <a:noFill/>
        </p:spPr>
        <p:txBody>
          <a:bodyPr wrap="square" rtlCol="0">
            <a:spAutoFit/>
          </a:bodyPr>
          <a:lstStyle/>
          <a:p>
            <a:r>
              <a:rPr lang="en-US" dirty="0"/>
              <a:t>A Sample Lift Calculation by Hand—Dataset 3a, 10% Holdout Test Sample</a:t>
            </a:r>
          </a:p>
        </p:txBody>
      </p:sp>
      <p:sp>
        <p:nvSpPr>
          <p:cNvPr id="4" name="TextBox 3">
            <a:extLst>
              <a:ext uri="{FF2B5EF4-FFF2-40B4-BE49-F238E27FC236}">
                <a16:creationId xmlns:a16="http://schemas.microsoft.com/office/drawing/2014/main" id="{9FC9F244-DD72-4701-B1D3-C355F3ED7C5F}"/>
              </a:ext>
            </a:extLst>
          </p:cNvPr>
          <p:cNvSpPr txBox="1"/>
          <p:nvPr/>
        </p:nvSpPr>
        <p:spPr>
          <a:xfrm>
            <a:off x="651112" y="1930012"/>
            <a:ext cx="2610997" cy="3693319"/>
          </a:xfrm>
          <a:prstGeom prst="rect">
            <a:avLst/>
          </a:prstGeom>
          <a:noFill/>
        </p:spPr>
        <p:txBody>
          <a:bodyPr wrap="square" rtlCol="0">
            <a:spAutoFit/>
          </a:bodyPr>
          <a:lstStyle/>
          <a:p>
            <a:endParaRPr lang="en-US" dirty="0"/>
          </a:p>
          <a:p>
            <a:r>
              <a:rPr lang="en-US" dirty="0"/>
              <a:t>N=760 observations</a:t>
            </a:r>
          </a:p>
          <a:p>
            <a:r>
              <a:rPr lang="en-US" dirty="0"/>
              <a:t>76 observations per decile sorted by predicted probability from the model.</a:t>
            </a:r>
          </a:p>
          <a:p>
            <a:endParaRPr lang="en-US" dirty="0"/>
          </a:p>
          <a:p>
            <a:r>
              <a:rPr lang="en-US" dirty="0"/>
              <a:t>In this 10% sample we have 35 actual 1’s</a:t>
            </a:r>
          </a:p>
          <a:p>
            <a:endParaRPr lang="en-US" dirty="0"/>
          </a:p>
          <a:p>
            <a:r>
              <a:rPr lang="en-US" dirty="0"/>
              <a:t>Therefore 3.5 expected per decile.</a:t>
            </a:r>
          </a:p>
          <a:p>
            <a:endParaRPr lang="en-US" dirty="0"/>
          </a:p>
        </p:txBody>
      </p:sp>
      <p:sp>
        <p:nvSpPr>
          <p:cNvPr id="5" name="Rectangle 4">
            <a:extLst>
              <a:ext uri="{FF2B5EF4-FFF2-40B4-BE49-F238E27FC236}">
                <a16:creationId xmlns:a16="http://schemas.microsoft.com/office/drawing/2014/main" id="{2A4E102D-0CB4-4294-9448-CCA91844CAC2}"/>
              </a:ext>
            </a:extLst>
          </p:cNvPr>
          <p:cNvSpPr/>
          <p:nvPr/>
        </p:nvSpPr>
        <p:spPr>
          <a:xfrm>
            <a:off x="7737993" y="1480432"/>
            <a:ext cx="3514380" cy="293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johna\AppData\Local\Temp\SNAGHTML8be484e.PNG">
            <a:extLst>
              <a:ext uri="{FF2B5EF4-FFF2-40B4-BE49-F238E27FC236}">
                <a16:creationId xmlns:a16="http://schemas.microsoft.com/office/drawing/2014/main" id="{D64F0271-9EF8-41B0-923C-594F5A3C5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553" y="0"/>
            <a:ext cx="591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23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5BDC1-D177-4B3B-8A30-43D3D4B522CC}"/>
              </a:ext>
            </a:extLst>
          </p:cNvPr>
          <p:cNvPicPr>
            <a:picLocks noChangeAspect="1"/>
          </p:cNvPicPr>
          <p:nvPr/>
        </p:nvPicPr>
        <p:blipFill>
          <a:blip r:embed="rId2"/>
          <a:stretch>
            <a:fillRect/>
          </a:stretch>
        </p:blipFill>
        <p:spPr>
          <a:xfrm>
            <a:off x="1057275" y="671512"/>
            <a:ext cx="10077450" cy="5514975"/>
          </a:xfrm>
          <a:prstGeom prst="rect">
            <a:avLst/>
          </a:prstGeom>
        </p:spPr>
      </p:pic>
      <p:sp>
        <p:nvSpPr>
          <p:cNvPr id="3" name="TextBox 2">
            <a:extLst>
              <a:ext uri="{FF2B5EF4-FFF2-40B4-BE49-F238E27FC236}">
                <a16:creationId xmlns:a16="http://schemas.microsoft.com/office/drawing/2014/main" id="{7DA50FE8-1E09-4A16-91C0-4EB94702C9B2}"/>
              </a:ext>
            </a:extLst>
          </p:cNvPr>
          <p:cNvSpPr txBox="1"/>
          <p:nvPr/>
        </p:nvSpPr>
        <p:spPr>
          <a:xfrm>
            <a:off x="2666081" y="3657599"/>
            <a:ext cx="2941504" cy="369332"/>
          </a:xfrm>
          <a:prstGeom prst="rect">
            <a:avLst/>
          </a:prstGeom>
          <a:noFill/>
        </p:spPr>
        <p:txBody>
          <a:bodyPr wrap="square" rtlCol="0">
            <a:spAutoFit/>
          </a:bodyPr>
          <a:lstStyle/>
          <a:p>
            <a:r>
              <a:rPr lang="en-US" dirty="0"/>
              <a:t>12/35 in decile 1=34%</a:t>
            </a:r>
          </a:p>
        </p:txBody>
      </p:sp>
      <p:sp>
        <p:nvSpPr>
          <p:cNvPr id="4" name="TextBox 3">
            <a:extLst>
              <a:ext uri="{FF2B5EF4-FFF2-40B4-BE49-F238E27FC236}">
                <a16:creationId xmlns:a16="http://schemas.microsoft.com/office/drawing/2014/main" id="{92F714C5-3F02-4156-B868-91C209B2A383}"/>
              </a:ext>
            </a:extLst>
          </p:cNvPr>
          <p:cNvSpPr txBox="1"/>
          <p:nvPr/>
        </p:nvSpPr>
        <p:spPr>
          <a:xfrm>
            <a:off x="1821455" y="4247413"/>
            <a:ext cx="3922005" cy="646331"/>
          </a:xfrm>
          <a:prstGeom prst="rect">
            <a:avLst/>
          </a:prstGeom>
          <a:noFill/>
        </p:spPr>
        <p:txBody>
          <a:bodyPr wrap="square" rtlCol="0">
            <a:spAutoFit/>
          </a:bodyPr>
          <a:lstStyle/>
          <a:p>
            <a:r>
              <a:rPr lang="en-US" dirty="0"/>
              <a:t>12/76 total bin size </a:t>
            </a:r>
          </a:p>
          <a:p>
            <a:r>
              <a:rPr lang="en-US" dirty="0"/>
              <a:t>in decile 1=15.8%</a:t>
            </a:r>
          </a:p>
        </p:txBody>
      </p:sp>
      <p:sp>
        <p:nvSpPr>
          <p:cNvPr id="5" name="TextBox 4">
            <a:extLst>
              <a:ext uri="{FF2B5EF4-FFF2-40B4-BE49-F238E27FC236}">
                <a16:creationId xmlns:a16="http://schemas.microsoft.com/office/drawing/2014/main" id="{6658F61B-07E7-46E4-A722-D9BA4671DD55}"/>
              </a:ext>
            </a:extLst>
          </p:cNvPr>
          <p:cNvSpPr txBox="1"/>
          <p:nvPr/>
        </p:nvSpPr>
        <p:spPr>
          <a:xfrm>
            <a:off x="6249489" y="3370250"/>
            <a:ext cx="3922005" cy="1754326"/>
          </a:xfrm>
          <a:prstGeom prst="rect">
            <a:avLst/>
          </a:prstGeom>
          <a:noFill/>
        </p:spPr>
        <p:txBody>
          <a:bodyPr wrap="square" rtlCol="0">
            <a:spAutoFit/>
          </a:bodyPr>
          <a:lstStyle/>
          <a:p>
            <a:r>
              <a:rPr lang="en-US" dirty="0">
                <a:solidFill>
                  <a:srgbClr val="00B0F0"/>
                </a:solidFill>
              </a:rPr>
              <a:t>By Seeing more than 10%, we recognize information gain from the model over no model.</a:t>
            </a:r>
          </a:p>
          <a:p>
            <a:endParaRPr lang="en-US" dirty="0">
              <a:solidFill>
                <a:srgbClr val="00B0F0"/>
              </a:solidFill>
            </a:endParaRPr>
          </a:p>
          <a:p>
            <a:r>
              <a:rPr lang="en-US" dirty="0">
                <a:solidFill>
                  <a:srgbClr val="00B0F0"/>
                </a:solidFill>
              </a:rPr>
              <a:t>In all cases a “no model” fives us only a 10% for comparison</a:t>
            </a:r>
          </a:p>
        </p:txBody>
      </p:sp>
      <p:sp>
        <p:nvSpPr>
          <p:cNvPr id="6" name="TextBox 5">
            <a:extLst>
              <a:ext uri="{FF2B5EF4-FFF2-40B4-BE49-F238E27FC236}">
                <a16:creationId xmlns:a16="http://schemas.microsoft.com/office/drawing/2014/main" id="{99E74753-81AB-4031-A569-1EEE1A0A2E06}"/>
              </a:ext>
            </a:extLst>
          </p:cNvPr>
          <p:cNvSpPr txBox="1"/>
          <p:nvPr/>
        </p:nvSpPr>
        <p:spPr>
          <a:xfrm>
            <a:off x="1821455" y="2364856"/>
            <a:ext cx="2941504" cy="369332"/>
          </a:xfrm>
          <a:prstGeom prst="rect">
            <a:avLst/>
          </a:prstGeom>
          <a:noFill/>
        </p:spPr>
        <p:txBody>
          <a:bodyPr wrap="square" rtlCol="0">
            <a:spAutoFit/>
          </a:bodyPr>
          <a:lstStyle/>
          <a:p>
            <a:r>
              <a:rPr lang="en-US" dirty="0"/>
              <a:t>6/35 in decile 2=17%</a:t>
            </a:r>
          </a:p>
        </p:txBody>
      </p:sp>
      <p:sp>
        <p:nvSpPr>
          <p:cNvPr id="7" name="TextBox 6">
            <a:extLst>
              <a:ext uri="{FF2B5EF4-FFF2-40B4-BE49-F238E27FC236}">
                <a16:creationId xmlns:a16="http://schemas.microsoft.com/office/drawing/2014/main" id="{3DC14A77-DBFA-464A-8749-785157213278}"/>
              </a:ext>
            </a:extLst>
          </p:cNvPr>
          <p:cNvSpPr txBox="1"/>
          <p:nvPr/>
        </p:nvSpPr>
        <p:spPr>
          <a:xfrm>
            <a:off x="3830197" y="4616900"/>
            <a:ext cx="3922005" cy="646331"/>
          </a:xfrm>
          <a:prstGeom prst="rect">
            <a:avLst/>
          </a:prstGeom>
          <a:noFill/>
        </p:spPr>
        <p:txBody>
          <a:bodyPr wrap="square" rtlCol="0">
            <a:spAutoFit/>
          </a:bodyPr>
          <a:lstStyle/>
          <a:p>
            <a:r>
              <a:rPr lang="en-US" dirty="0"/>
              <a:t>6/76 total bin size </a:t>
            </a:r>
          </a:p>
          <a:p>
            <a:r>
              <a:rPr lang="en-US" dirty="0"/>
              <a:t>in decile 2=7.9%</a:t>
            </a:r>
          </a:p>
        </p:txBody>
      </p:sp>
      <p:cxnSp>
        <p:nvCxnSpPr>
          <p:cNvPr id="9" name="Straight Arrow Connector 8">
            <a:extLst>
              <a:ext uri="{FF2B5EF4-FFF2-40B4-BE49-F238E27FC236}">
                <a16:creationId xmlns:a16="http://schemas.microsoft.com/office/drawing/2014/main" id="{2D49FBB1-7F4F-4E35-8474-DDFC0D69BFA4}"/>
              </a:ext>
            </a:extLst>
          </p:cNvPr>
          <p:cNvCxnSpPr/>
          <p:nvPr/>
        </p:nvCxnSpPr>
        <p:spPr>
          <a:xfrm flipH="1">
            <a:off x="3481330" y="4950342"/>
            <a:ext cx="486205" cy="266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058907-748D-416D-AF66-7418551CC2BE}"/>
              </a:ext>
            </a:extLst>
          </p:cNvPr>
          <p:cNvCxnSpPr/>
          <p:nvPr/>
        </p:nvCxnSpPr>
        <p:spPr>
          <a:xfrm>
            <a:off x="2666081" y="2734188"/>
            <a:ext cx="484743" cy="17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F5F4763-202C-4FA3-8628-D74C6DEAE9D8}"/>
              </a:ext>
            </a:extLst>
          </p:cNvPr>
          <p:cNvSpPr txBox="1"/>
          <p:nvPr/>
        </p:nvSpPr>
        <p:spPr>
          <a:xfrm>
            <a:off x="892365" y="6186487"/>
            <a:ext cx="6731307" cy="646331"/>
          </a:xfrm>
          <a:prstGeom prst="rect">
            <a:avLst/>
          </a:prstGeom>
          <a:noFill/>
        </p:spPr>
        <p:txBody>
          <a:bodyPr wrap="square" rtlCol="0">
            <a:spAutoFit/>
          </a:bodyPr>
          <a:lstStyle/>
          <a:p>
            <a:r>
              <a:rPr lang="en-US" dirty="0"/>
              <a:t>With no model we would have had three 1’s in decile 1</a:t>
            </a:r>
          </a:p>
          <a:p>
            <a:r>
              <a:rPr lang="en-US" dirty="0"/>
              <a:t>With the model we have 12 1’s in decile 1</a:t>
            </a:r>
          </a:p>
        </p:txBody>
      </p:sp>
      <p:sp>
        <p:nvSpPr>
          <p:cNvPr id="13" name="Right Brace 12">
            <a:extLst>
              <a:ext uri="{FF2B5EF4-FFF2-40B4-BE49-F238E27FC236}">
                <a16:creationId xmlns:a16="http://schemas.microsoft.com/office/drawing/2014/main" id="{85736D24-8F13-4745-8E02-D663952688C3}"/>
              </a:ext>
            </a:extLst>
          </p:cNvPr>
          <p:cNvSpPr/>
          <p:nvPr/>
        </p:nvSpPr>
        <p:spPr>
          <a:xfrm>
            <a:off x="5997735" y="6186487"/>
            <a:ext cx="338598" cy="64633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87D70551-4A16-4C41-A416-628B23E830EA}"/>
              </a:ext>
            </a:extLst>
          </p:cNvPr>
          <p:cNvSpPr txBox="1"/>
          <p:nvPr/>
        </p:nvSpPr>
        <p:spPr>
          <a:xfrm>
            <a:off x="6468737" y="6278783"/>
            <a:ext cx="2566930" cy="369332"/>
          </a:xfrm>
          <a:prstGeom prst="rect">
            <a:avLst/>
          </a:prstGeom>
          <a:noFill/>
        </p:spPr>
        <p:txBody>
          <a:bodyPr wrap="square" rtlCol="0">
            <a:spAutoFit/>
          </a:bodyPr>
          <a:lstStyle/>
          <a:p>
            <a:r>
              <a:rPr lang="en-US" dirty="0"/>
              <a:t>Therefore a lift of 12/3=4</a:t>
            </a:r>
          </a:p>
        </p:txBody>
      </p:sp>
      <p:sp>
        <p:nvSpPr>
          <p:cNvPr id="10" name="Rectangle 9">
            <a:extLst>
              <a:ext uri="{FF2B5EF4-FFF2-40B4-BE49-F238E27FC236}">
                <a16:creationId xmlns:a16="http://schemas.microsoft.com/office/drawing/2014/main" id="{23ADEEE4-C2F9-45AB-9865-B73355FD98D0}"/>
              </a:ext>
            </a:extLst>
          </p:cNvPr>
          <p:cNvSpPr/>
          <p:nvPr/>
        </p:nvSpPr>
        <p:spPr>
          <a:xfrm>
            <a:off x="2306198" y="3647363"/>
            <a:ext cx="359883" cy="174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1F4774-A5B1-4816-875A-1CD17006E028}"/>
              </a:ext>
            </a:extLst>
          </p:cNvPr>
          <p:cNvSpPr txBox="1"/>
          <p:nvPr/>
        </p:nvSpPr>
        <p:spPr>
          <a:xfrm>
            <a:off x="2242505" y="3561461"/>
            <a:ext cx="940585" cy="307777"/>
          </a:xfrm>
          <a:prstGeom prst="rect">
            <a:avLst/>
          </a:prstGeom>
          <a:noFill/>
        </p:spPr>
        <p:txBody>
          <a:bodyPr wrap="square" rtlCol="0">
            <a:spAutoFit/>
          </a:bodyPr>
          <a:lstStyle/>
          <a:p>
            <a:r>
              <a:rPr lang="en-US" sz="1400" dirty="0"/>
              <a:t>34%</a:t>
            </a:r>
          </a:p>
        </p:txBody>
      </p:sp>
      <p:sp>
        <p:nvSpPr>
          <p:cNvPr id="16" name="Rectangle 15">
            <a:extLst>
              <a:ext uri="{FF2B5EF4-FFF2-40B4-BE49-F238E27FC236}">
                <a16:creationId xmlns:a16="http://schemas.microsoft.com/office/drawing/2014/main" id="{4454B282-49FD-45D4-85F2-D2A5C0B5D785}"/>
              </a:ext>
            </a:extLst>
          </p:cNvPr>
          <p:cNvSpPr/>
          <p:nvPr/>
        </p:nvSpPr>
        <p:spPr>
          <a:xfrm>
            <a:off x="3150824" y="2752086"/>
            <a:ext cx="330506" cy="174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DE74D7-5AC4-4E65-89ED-0136C1B09226}"/>
              </a:ext>
            </a:extLst>
          </p:cNvPr>
          <p:cNvSpPr txBox="1"/>
          <p:nvPr/>
        </p:nvSpPr>
        <p:spPr>
          <a:xfrm>
            <a:off x="3150824" y="2682820"/>
            <a:ext cx="940585" cy="276999"/>
          </a:xfrm>
          <a:prstGeom prst="rect">
            <a:avLst/>
          </a:prstGeom>
          <a:noFill/>
        </p:spPr>
        <p:txBody>
          <a:bodyPr wrap="square" rtlCol="0">
            <a:spAutoFit/>
          </a:bodyPr>
          <a:lstStyle/>
          <a:p>
            <a:r>
              <a:rPr lang="en-US" sz="1200" dirty="0"/>
              <a:t>51%</a:t>
            </a:r>
          </a:p>
        </p:txBody>
      </p:sp>
    </p:spTree>
    <p:extLst>
      <p:ext uri="{BB962C8B-B14F-4D97-AF65-F5344CB8AC3E}">
        <p14:creationId xmlns:p14="http://schemas.microsoft.com/office/powerpoint/2010/main" val="66461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960F43-81FD-4644-B071-D69689E71576}"/>
              </a:ext>
            </a:extLst>
          </p:cNvPr>
          <p:cNvPicPr>
            <a:picLocks noChangeAspect="1"/>
          </p:cNvPicPr>
          <p:nvPr/>
        </p:nvPicPr>
        <p:blipFill>
          <a:blip r:embed="rId2"/>
          <a:stretch>
            <a:fillRect/>
          </a:stretch>
        </p:blipFill>
        <p:spPr>
          <a:xfrm>
            <a:off x="0" y="1162579"/>
            <a:ext cx="12192000" cy="5427364"/>
          </a:xfrm>
          <a:prstGeom prst="rect">
            <a:avLst/>
          </a:prstGeom>
        </p:spPr>
      </p:pic>
      <p:sp>
        <p:nvSpPr>
          <p:cNvPr id="3" name="TextBox 2">
            <a:extLst>
              <a:ext uri="{FF2B5EF4-FFF2-40B4-BE49-F238E27FC236}">
                <a16:creationId xmlns:a16="http://schemas.microsoft.com/office/drawing/2014/main" id="{5B7B665D-807A-4D9A-B40C-D4CF767743D9}"/>
              </a:ext>
            </a:extLst>
          </p:cNvPr>
          <p:cNvSpPr txBox="1"/>
          <p:nvPr/>
        </p:nvSpPr>
        <p:spPr>
          <a:xfrm>
            <a:off x="904461" y="198783"/>
            <a:ext cx="9332843" cy="369332"/>
          </a:xfrm>
          <a:prstGeom prst="rect">
            <a:avLst/>
          </a:prstGeom>
          <a:noFill/>
        </p:spPr>
        <p:txBody>
          <a:bodyPr wrap="square" rtlCol="0">
            <a:spAutoFit/>
          </a:bodyPr>
          <a:lstStyle/>
          <a:p>
            <a:pPr algn="ctr"/>
            <a:r>
              <a:rPr lang="en-US" dirty="0"/>
              <a:t>Decision Tree Shows Almost No Gain</a:t>
            </a:r>
          </a:p>
        </p:txBody>
      </p:sp>
    </p:spTree>
    <p:extLst>
      <p:ext uri="{BB962C8B-B14F-4D97-AF65-F5344CB8AC3E}">
        <p14:creationId xmlns:p14="http://schemas.microsoft.com/office/powerpoint/2010/main" val="377962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E72F9-5F56-464E-AFEA-8210B16B82D9}"/>
              </a:ext>
            </a:extLst>
          </p:cNvPr>
          <p:cNvPicPr>
            <a:picLocks noChangeAspect="1"/>
          </p:cNvPicPr>
          <p:nvPr/>
        </p:nvPicPr>
        <p:blipFill>
          <a:blip r:embed="rId2"/>
          <a:stretch>
            <a:fillRect/>
          </a:stretch>
        </p:blipFill>
        <p:spPr>
          <a:xfrm>
            <a:off x="14032" y="3654295"/>
            <a:ext cx="2876550" cy="3333750"/>
          </a:xfrm>
          <a:prstGeom prst="rect">
            <a:avLst/>
          </a:prstGeom>
        </p:spPr>
      </p:pic>
      <p:pic>
        <p:nvPicPr>
          <p:cNvPr id="5" name="Picture 4">
            <a:extLst>
              <a:ext uri="{FF2B5EF4-FFF2-40B4-BE49-F238E27FC236}">
                <a16:creationId xmlns:a16="http://schemas.microsoft.com/office/drawing/2014/main" id="{4CFCC2D9-D2ED-47B4-BF8D-660EA1151769}"/>
              </a:ext>
            </a:extLst>
          </p:cNvPr>
          <p:cNvPicPr>
            <a:picLocks noChangeAspect="1"/>
          </p:cNvPicPr>
          <p:nvPr/>
        </p:nvPicPr>
        <p:blipFill>
          <a:blip r:embed="rId3"/>
          <a:stretch>
            <a:fillRect/>
          </a:stretch>
        </p:blipFill>
        <p:spPr>
          <a:xfrm>
            <a:off x="3193565" y="3644770"/>
            <a:ext cx="2790825" cy="3343275"/>
          </a:xfrm>
          <a:prstGeom prst="rect">
            <a:avLst/>
          </a:prstGeom>
        </p:spPr>
      </p:pic>
      <p:sp>
        <p:nvSpPr>
          <p:cNvPr id="6" name="TextBox 5">
            <a:extLst>
              <a:ext uri="{FF2B5EF4-FFF2-40B4-BE49-F238E27FC236}">
                <a16:creationId xmlns:a16="http://schemas.microsoft.com/office/drawing/2014/main" id="{B85272FE-BDF7-45C5-9382-75FF1C6594CC}"/>
              </a:ext>
            </a:extLst>
          </p:cNvPr>
          <p:cNvSpPr txBox="1"/>
          <p:nvPr/>
        </p:nvSpPr>
        <p:spPr>
          <a:xfrm>
            <a:off x="5984390" y="4595183"/>
            <a:ext cx="1822956" cy="369332"/>
          </a:xfrm>
          <a:prstGeom prst="rect">
            <a:avLst/>
          </a:prstGeom>
          <a:noFill/>
        </p:spPr>
        <p:txBody>
          <a:bodyPr wrap="square" rtlCol="0">
            <a:spAutoFit/>
          </a:bodyPr>
          <a:lstStyle/>
          <a:p>
            <a:r>
              <a:rPr lang="en-US" dirty="0"/>
              <a:t>Gains</a:t>
            </a:r>
          </a:p>
        </p:txBody>
      </p:sp>
      <p:sp>
        <p:nvSpPr>
          <p:cNvPr id="7" name="TextBox 6">
            <a:extLst>
              <a:ext uri="{FF2B5EF4-FFF2-40B4-BE49-F238E27FC236}">
                <a16:creationId xmlns:a16="http://schemas.microsoft.com/office/drawing/2014/main" id="{6A222B80-C951-482A-A39F-AE6AD739389D}"/>
              </a:ext>
            </a:extLst>
          </p:cNvPr>
          <p:cNvSpPr txBox="1"/>
          <p:nvPr/>
        </p:nvSpPr>
        <p:spPr>
          <a:xfrm>
            <a:off x="8174228" y="2865225"/>
            <a:ext cx="2295939" cy="646331"/>
          </a:xfrm>
          <a:prstGeom prst="rect">
            <a:avLst/>
          </a:prstGeom>
          <a:noFill/>
        </p:spPr>
        <p:txBody>
          <a:bodyPr wrap="square" rtlCol="0">
            <a:spAutoFit/>
          </a:bodyPr>
          <a:lstStyle/>
          <a:p>
            <a:r>
              <a:rPr lang="en-US" dirty="0"/>
              <a:t>10% test sample</a:t>
            </a:r>
          </a:p>
          <a:p>
            <a:r>
              <a:rPr lang="en-US" dirty="0"/>
              <a:t>90% training sample</a:t>
            </a:r>
          </a:p>
        </p:txBody>
      </p:sp>
      <p:sp>
        <p:nvSpPr>
          <p:cNvPr id="9" name="TextBox 8">
            <a:extLst>
              <a:ext uri="{FF2B5EF4-FFF2-40B4-BE49-F238E27FC236}">
                <a16:creationId xmlns:a16="http://schemas.microsoft.com/office/drawing/2014/main" id="{FC0EE36A-D144-454D-A35C-B9800464156C}"/>
              </a:ext>
            </a:extLst>
          </p:cNvPr>
          <p:cNvSpPr txBox="1"/>
          <p:nvPr/>
        </p:nvSpPr>
        <p:spPr>
          <a:xfrm>
            <a:off x="7862083" y="4964515"/>
            <a:ext cx="4362680" cy="1569660"/>
          </a:xfrm>
          <a:prstGeom prst="rect">
            <a:avLst/>
          </a:prstGeom>
          <a:noFill/>
        </p:spPr>
        <p:txBody>
          <a:bodyPr wrap="square" rtlCol="0">
            <a:spAutoFit/>
          </a:bodyPr>
          <a:lstStyle/>
          <a:p>
            <a:r>
              <a:rPr lang="en-US" sz="3200" dirty="0">
                <a:solidFill>
                  <a:srgbClr val="0070C0"/>
                </a:solidFill>
              </a:rPr>
              <a:t>A More Traditional Display of Lift From Salford Systems</a:t>
            </a:r>
          </a:p>
        </p:txBody>
      </p:sp>
      <p:pic>
        <p:nvPicPr>
          <p:cNvPr id="10" name="Picture 9">
            <a:extLst>
              <a:ext uri="{FF2B5EF4-FFF2-40B4-BE49-F238E27FC236}">
                <a16:creationId xmlns:a16="http://schemas.microsoft.com/office/drawing/2014/main" id="{FCC19B17-17D3-44F4-9603-A9FBD6F92501}"/>
              </a:ext>
            </a:extLst>
          </p:cNvPr>
          <p:cNvPicPr>
            <a:picLocks noChangeAspect="1"/>
          </p:cNvPicPr>
          <p:nvPr/>
        </p:nvPicPr>
        <p:blipFill>
          <a:blip r:embed="rId4"/>
          <a:stretch>
            <a:fillRect/>
          </a:stretch>
        </p:blipFill>
        <p:spPr>
          <a:xfrm>
            <a:off x="111860" y="340157"/>
            <a:ext cx="5984140" cy="2231496"/>
          </a:xfrm>
          <a:prstGeom prst="rect">
            <a:avLst/>
          </a:prstGeom>
        </p:spPr>
      </p:pic>
      <p:pic>
        <p:nvPicPr>
          <p:cNvPr id="11" name="Picture 10">
            <a:extLst>
              <a:ext uri="{FF2B5EF4-FFF2-40B4-BE49-F238E27FC236}">
                <a16:creationId xmlns:a16="http://schemas.microsoft.com/office/drawing/2014/main" id="{E14AB423-B909-4885-9BF6-4D8341A66DAE}"/>
              </a:ext>
            </a:extLst>
          </p:cNvPr>
          <p:cNvPicPr>
            <a:picLocks noChangeAspect="1"/>
          </p:cNvPicPr>
          <p:nvPr/>
        </p:nvPicPr>
        <p:blipFill>
          <a:blip r:embed="rId5"/>
          <a:stretch>
            <a:fillRect/>
          </a:stretch>
        </p:blipFill>
        <p:spPr>
          <a:xfrm>
            <a:off x="6761797" y="34289"/>
            <a:ext cx="4543425" cy="2857500"/>
          </a:xfrm>
          <a:prstGeom prst="rect">
            <a:avLst/>
          </a:prstGeom>
        </p:spPr>
      </p:pic>
      <p:sp>
        <p:nvSpPr>
          <p:cNvPr id="12" name="TextBox 11">
            <a:extLst>
              <a:ext uri="{FF2B5EF4-FFF2-40B4-BE49-F238E27FC236}">
                <a16:creationId xmlns:a16="http://schemas.microsoft.com/office/drawing/2014/main" id="{64B4850E-AC7A-4F31-8420-E3BAAA204B02}"/>
              </a:ext>
            </a:extLst>
          </p:cNvPr>
          <p:cNvSpPr txBox="1"/>
          <p:nvPr/>
        </p:nvSpPr>
        <p:spPr>
          <a:xfrm>
            <a:off x="2258458" y="2850748"/>
            <a:ext cx="2295939" cy="369332"/>
          </a:xfrm>
          <a:prstGeom prst="rect">
            <a:avLst/>
          </a:prstGeom>
          <a:noFill/>
        </p:spPr>
        <p:txBody>
          <a:bodyPr wrap="square" rtlCol="0">
            <a:spAutoFit/>
          </a:bodyPr>
          <a:lstStyle/>
          <a:p>
            <a:r>
              <a:rPr lang="en-US" dirty="0"/>
              <a:t>Lift Calc for Decile 1</a:t>
            </a:r>
          </a:p>
        </p:txBody>
      </p:sp>
      <p:cxnSp>
        <p:nvCxnSpPr>
          <p:cNvPr id="14" name="Straight Arrow Connector 13">
            <a:extLst>
              <a:ext uri="{FF2B5EF4-FFF2-40B4-BE49-F238E27FC236}">
                <a16:creationId xmlns:a16="http://schemas.microsoft.com/office/drawing/2014/main" id="{96E1C546-9093-4C2B-8231-15121C1F1355}"/>
              </a:ext>
            </a:extLst>
          </p:cNvPr>
          <p:cNvCxnSpPr>
            <a:cxnSpLocks/>
          </p:cNvCxnSpPr>
          <p:nvPr/>
        </p:nvCxnSpPr>
        <p:spPr>
          <a:xfrm flipV="1">
            <a:off x="2890582" y="1035586"/>
            <a:ext cx="1708237" cy="1829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C44F2E-B5B6-49F1-B9BE-27BA77728724}"/>
              </a:ext>
            </a:extLst>
          </p:cNvPr>
          <p:cNvCxnSpPr/>
          <p:nvPr/>
        </p:nvCxnSpPr>
        <p:spPr>
          <a:xfrm flipV="1">
            <a:off x="2890582" y="947451"/>
            <a:ext cx="1042440" cy="1944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E852C4-68FC-4EC8-AD75-01171C8E29AC}"/>
              </a:ext>
            </a:extLst>
          </p:cNvPr>
          <p:cNvCxnSpPr>
            <a:cxnSpLocks/>
          </p:cNvCxnSpPr>
          <p:nvPr/>
        </p:nvCxnSpPr>
        <p:spPr>
          <a:xfrm flipV="1">
            <a:off x="2890582" y="1009023"/>
            <a:ext cx="2692627" cy="1882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2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B7E5CA-D135-4ADB-A1CE-89916E26A4A6}"/>
              </a:ext>
            </a:extLst>
          </p:cNvPr>
          <p:cNvPicPr>
            <a:picLocks noChangeAspect="1"/>
          </p:cNvPicPr>
          <p:nvPr/>
        </p:nvPicPr>
        <p:blipFill>
          <a:blip r:embed="rId2"/>
          <a:stretch>
            <a:fillRect/>
          </a:stretch>
        </p:blipFill>
        <p:spPr>
          <a:xfrm>
            <a:off x="0" y="678998"/>
            <a:ext cx="12192000" cy="5500004"/>
          </a:xfrm>
          <a:prstGeom prst="rect">
            <a:avLst/>
          </a:prstGeom>
        </p:spPr>
      </p:pic>
    </p:spTree>
    <p:extLst>
      <p:ext uri="{BB962C8B-B14F-4D97-AF65-F5344CB8AC3E}">
        <p14:creationId xmlns:p14="http://schemas.microsoft.com/office/powerpoint/2010/main" val="13708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D1D6D-174D-489B-9441-DA7F8F478706}"/>
              </a:ext>
            </a:extLst>
          </p:cNvPr>
          <p:cNvPicPr>
            <a:picLocks noChangeAspect="1"/>
          </p:cNvPicPr>
          <p:nvPr/>
        </p:nvPicPr>
        <p:blipFill>
          <a:blip r:embed="rId2"/>
          <a:stretch>
            <a:fillRect/>
          </a:stretch>
        </p:blipFill>
        <p:spPr>
          <a:xfrm>
            <a:off x="6283558" y="418839"/>
            <a:ext cx="5006943" cy="2600661"/>
          </a:xfrm>
          <a:prstGeom prst="rect">
            <a:avLst/>
          </a:prstGeom>
          <a:ln>
            <a:solidFill>
              <a:schemeClr val="tx1"/>
            </a:solidFill>
          </a:ln>
        </p:spPr>
      </p:pic>
      <p:pic>
        <p:nvPicPr>
          <p:cNvPr id="3" name="Picture 2">
            <a:extLst>
              <a:ext uri="{FF2B5EF4-FFF2-40B4-BE49-F238E27FC236}">
                <a16:creationId xmlns:a16="http://schemas.microsoft.com/office/drawing/2014/main" id="{B97DC4FA-DDB4-4296-B25A-C86B18BCABB5}"/>
              </a:ext>
            </a:extLst>
          </p:cNvPr>
          <p:cNvPicPr>
            <a:picLocks noChangeAspect="1"/>
          </p:cNvPicPr>
          <p:nvPr/>
        </p:nvPicPr>
        <p:blipFill>
          <a:blip r:embed="rId3"/>
          <a:stretch>
            <a:fillRect/>
          </a:stretch>
        </p:blipFill>
        <p:spPr>
          <a:xfrm>
            <a:off x="6220766" y="3616683"/>
            <a:ext cx="5069735" cy="2525229"/>
          </a:xfrm>
          <a:prstGeom prst="rect">
            <a:avLst/>
          </a:prstGeom>
          <a:ln>
            <a:solidFill>
              <a:schemeClr val="tx1"/>
            </a:solidFill>
          </a:ln>
        </p:spPr>
      </p:pic>
      <p:pic>
        <p:nvPicPr>
          <p:cNvPr id="4" name="Picture 3">
            <a:extLst>
              <a:ext uri="{FF2B5EF4-FFF2-40B4-BE49-F238E27FC236}">
                <a16:creationId xmlns:a16="http://schemas.microsoft.com/office/drawing/2014/main" id="{21A47075-2D99-4E0D-AA35-9597F84BDD9C}"/>
              </a:ext>
            </a:extLst>
          </p:cNvPr>
          <p:cNvPicPr>
            <a:picLocks noChangeAspect="1"/>
          </p:cNvPicPr>
          <p:nvPr/>
        </p:nvPicPr>
        <p:blipFill>
          <a:blip r:embed="rId4"/>
          <a:stretch>
            <a:fillRect/>
          </a:stretch>
        </p:blipFill>
        <p:spPr>
          <a:xfrm>
            <a:off x="369775" y="3655827"/>
            <a:ext cx="4849780" cy="2478219"/>
          </a:xfrm>
          <a:prstGeom prst="rect">
            <a:avLst/>
          </a:prstGeom>
          <a:ln>
            <a:solidFill>
              <a:schemeClr val="tx1"/>
            </a:solidFill>
          </a:ln>
        </p:spPr>
      </p:pic>
      <p:pic>
        <p:nvPicPr>
          <p:cNvPr id="5" name="Picture 4">
            <a:extLst>
              <a:ext uri="{FF2B5EF4-FFF2-40B4-BE49-F238E27FC236}">
                <a16:creationId xmlns:a16="http://schemas.microsoft.com/office/drawing/2014/main" id="{6CF758C7-41F7-4F5D-9AA1-1C8813C399B1}"/>
              </a:ext>
            </a:extLst>
          </p:cNvPr>
          <p:cNvPicPr>
            <a:picLocks noChangeAspect="1"/>
          </p:cNvPicPr>
          <p:nvPr/>
        </p:nvPicPr>
        <p:blipFill>
          <a:blip r:embed="rId5"/>
          <a:stretch>
            <a:fillRect/>
          </a:stretch>
        </p:blipFill>
        <p:spPr>
          <a:xfrm>
            <a:off x="477079" y="541278"/>
            <a:ext cx="4827104" cy="2355781"/>
          </a:xfrm>
          <a:prstGeom prst="rect">
            <a:avLst/>
          </a:prstGeom>
          <a:ln>
            <a:solidFill>
              <a:schemeClr val="tx1"/>
            </a:solidFill>
          </a:ln>
        </p:spPr>
      </p:pic>
    </p:spTree>
    <p:extLst>
      <p:ext uri="{BB962C8B-B14F-4D97-AF65-F5344CB8AC3E}">
        <p14:creationId xmlns:p14="http://schemas.microsoft.com/office/powerpoint/2010/main" val="83975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CE478-A403-42D3-B773-E7AF28DDB224}"/>
              </a:ext>
            </a:extLst>
          </p:cNvPr>
          <p:cNvPicPr>
            <a:picLocks noChangeAspect="1"/>
          </p:cNvPicPr>
          <p:nvPr/>
        </p:nvPicPr>
        <p:blipFill>
          <a:blip r:embed="rId2"/>
          <a:stretch>
            <a:fillRect/>
          </a:stretch>
        </p:blipFill>
        <p:spPr>
          <a:xfrm>
            <a:off x="0" y="705994"/>
            <a:ext cx="12192000" cy="5823700"/>
          </a:xfrm>
          <a:prstGeom prst="rect">
            <a:avLst/>
          </a:prstGeom>
        </p:spPr>
      </p:pic>
      <p:sp>
        <p:nvSpPr>
          <p:cNvPr id="3" name="TextBox 2">
            <a:extLst>
              <a:ext uri="{FF2B5EF4-FFF2-40B4-BE49-F238E27FC236}">
                <a16:creationId xmlns:a16="http://schemas.microsoft.com/office/drawing/2014/main" id="{DA2BF6BE-1107-4804-A19F-D857EB32C1F2}"/>
              </a:ext>
            </a:extLst>
          </p:cNvPr>
          <p:cNvSpPr txBox="1"/>
          <p:nvPr/>
        </p:nvSpPr>
        <p:spPr>
          <a:xfrm>
            <a:off x="2961861" y="0"/>
            <a:ext cx="5595730" cy="954107"/>
          </a:xfrm>
          <a:prstGeom prst="rect">
            <a:avLst/>
          </a:prstGeom>
          <a:noFill/>
        </p:spPr>
        <p:txBody>
          <a:bodyPr wrap="square" rtlCol="0">
            <a:spAutoFit/>
          </a:bodyPr>
          <a:lstStyle/>
          <a:p>
            <a:pPr algn="ctr"/>
            <a:r>
              <a:rPr lang="en-US" sz="2800" dirty="0"/>
              <a:t>Approx. 30% Holdout (split) Validation in Automodel </a:t>
            </a:r>
          </a:p>
        </p:txBody>
      </p:sp>
    </p:spTree>
    <p:extLst>
      <p:ext uri="{BB962C8B-B14F-4D97-AF65-F5344CB8AC3E}">
        <p14:creationId xmlns:p14="http://schemas.microsoft.com/office/powerpoint/2010/main" val="324056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170211-9942-4372-842B-8748A05F026C}"/>
              </a:ext>
            </a:extLst>
          </p:cNvPr>
          <p:cNvPicPr>
            <a:picLocks noChangeAspect="1"/>
          </p:cNvPicPr>
          <p:nvPr/>
        </p:nvPicPr>
        <p:blipFill>
          <a:blip r:embed="rId2"/>
          <a:stretch>
            <a:fillRect/>
          </a:stretch>
        </p:blipFill>
        <p:spPr>
          <a:xfrm>
            <a:off x="0" y="643981"/>
            <a:ext cx="12192000" cy="5570037"/>
          </a:xfrm>
          <a:prstGeom prst="rect">
            <a:avLst/>
          </a:prstGeom>
        </p:spPr>
      </p:pic>
    </p:spTree>
    <p:extLst>
      <p:ext uri="{BB962C8B-B14F-4D97-AF65-F5344CB8AC3E}">
        <p14:creationId xmlns:p14="http://schemas.microsoft.com/office/powerpoint/2010/main" val="3005982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00C53-9676-4FE6-B0E2-C8F2FFCBEA96}"/>
              </a:ext>
            </a:extLst>
          </p:cNvPr>
          <p:cNvPicPr>
            <a:picLocks noChangeAspect="1"/>
          </p:cNvPicPr>
          <p:nvPr/>
        </p:nvPicPr>
        <p:blipFill>
          <a:blip r:embed="rId2"/>
          <a:stretch>
            <a:fillRect/>
          </a:stretch>
        </p:blipFill>
        <p:spPr>
          <a:xfrm>
            <a:off x="256078" y="401084"/>
            <a:ext cx="11591933" cy="5561786"/>
          </a:xfrm>
          <a:prstGeom prst="rect">
            <a:avLst/>
          </a:prstGeom>
        </p:spPr>
      </p:pic>
    </p:spTree>
    <p:extLst>
      <p:ext uri="{BB962C8B-B14F-4D97-AF65-F5344CB8AC3E}">
        <p14:creationId xmlns:p14="http://schemas.microsoft.com/office/powerpoint/2010/main" val="261298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93067" y="1116761"/>
            <a:ext cx="7648575" cy="4876800"/>
          </a:xfrm>
          <a:prstGeom prst="rect">
            <a:avLst/>
          </a:prstGeom>
        </p:spPr>
      </p:pic>
      <p:sp>
        <p:nvSpPr>
          <p:cNvPr id="3" name="TextBox 2"/>
          <p:cNvSpPr txBox="1"/>
          <p:nvPr/>
        </p:nvSpPr>
        <p:spPr>
          <a:xfrm>
            <a:off x="2162908" y="193431"/>
            <a:ext cx="7666892" cy="923330"/>
          </a:xfrm>
          <a:prstGeom prst="rect">
            <a:avLst/>
          </a:prstGeom>
          <a:noFill/>
        </p:spPr>
        <p:txBody>
          <a:bodyPr wrap="square" rtlCol="0">
            <a:spAutoFit/>
          </a:bodyPr>
          <a:lstStyle/>
          <a:p>
            <a:pPr algn="ctr"/>
            <a:r>
              <a:rPr lang="en-US" dirty="0"/>
              <a:t>Discussion Board: Problems with Overfitting Indicate the Need for Testing the Model with</a:t>
            </a:r>
          </a:p>
          <a:p>
            <a:pPr algn="ctr"/>
            <a:r>
              <a:rPr lang="en-US" dirty="0"/>
              <a:t>Hold Outs, Split Samples, K-Fold Cross Validation</a:t>
            </a:r>
          </a:p>
        </p:txBody>
      </p:sp>
      <p:sp>
        <p:nvSpPr>
          <p:cNvPr id="5" name="TextBox 4">
            <a:extLst>
              <a:ext uri="{FF2B5EF4-FFF2-40B4-BE49-F238E27FC236}">
                <a16:creationId xmlns:a16="http://schemas.microsoft.com/office/drawing/2014/main" id="{D7797681-EE79-4447-9477-BE814F9F0194}"/>
              </a:ext>
            </a:extLst>
          </p:cNvPr>
          <p:cNvSpPr txBox="1"/>
          <p:nvPr/>
        </p:nvSpPr>
        <p:spPr>
          <a:xfrm>
            <a:off x="537296" y="1853399"/>
            <a:ext cx="3355771" cy="3416320"/>
          </a:xfrm>
          <a:prstGeom prst="rect">
            <a:avLst/>
          </a:prstGeom>
          <a:noFill/>
        </p:spPr>
        <p:txBody>
          <a:bodyPr wrap="square" rtlCol="0">
            <a:spAutoFit/>
          </a:bodyPr>
          <a:lstStyle/>
          <a:p>
            <a:r>
              <a:rPr lang="en-US" dirty="0"/>
              <a:t>These are a trade-off where underfitting leads to increase in bias and overfitting leads to an increase in variance.</a:t>
            </a:r>
          </a:p>
          <a:p>
            <a:endParaRPr lang="en-US" dirty="0"/>
          </a:p>
          <a:p>
            <a:r>
              <a:rPr lang="en-US" dirty="0"/>
              <a:t>Possible that regularization could make some coefficients 0 making it a dimensionality reduction method.</a:t>
            </a:r>
          </a:p>
          <a:p>
            <a:endParaRPr lang="en-US" dirty="0"/>
          </a:p>
          <a:p>
            <a:r>
              <a:rPr lang="en-US" dirty="0"/>
              <a:t>Other methods LDA, Principle Components, Factor Analysis</a:t>
            </a:r>
          </a:p>
        </p:txBody>
      </p:sp>
    </p:spTree>
    <p:extLst>
      <p:ext uri="{BB962C8B-B14F-4D97-AF65-F5344CB8AC3E}">
        <p14:creationId xmlns:p14="http://schemas.microsoft.com/office/powerpoint/2010/main" val="422655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7144A1-DEF3-4F06-8595-7A17467D49AD}"/>
              </a:ext>
            </a:extLst>
          </p:cNvPr>
          <p:cNvPicPr>
            <a:picLocks noChangeAspect="1"/>
          </p:cNvPicPr>
          <p:nvPr/>
        </p:nvPicPr>
        <p:blipFill>
          <a:blip r:embed="rId2"/>
          <a:stretch>
            <a:fillRect/>
          </a:stretch>
        </p:blipFill>
        <p:spPr>
          <a:xfrm>
            <a:off x="0" y="850226"/>
            <a:ext cx="12192000" cy="5157547"/>
          </a:xfrm>
          <a:prstGeom prst="rect">
            <a:avLst/>
          </a:prstGeom>
        </p:spPr>
      </p:pic>
    </p:spTree>
    <p:extLst>
      <p:ext uri="{BB962C8B-B14F-4D97-AF65-F5344CB8AC3E}">
        <p14:creationId xmlns:p14="http://schemas.microsoft.com/office/powerpoint/2010/main" val="99315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0E750C-7B95-41F0-97FF-AB0611DF3112}"/>
              </a:ext>
            </a:extLst>
          </p:cNvPr>
          <p:cNvPicPr>
            <a:picLocks noChangeAspect="1"/>
          </p:cNvPicPr>
          <p:nvPr/>
        </p:nvPicPr>
        <p:blipFill>
          <a:blip r:embed="rId2"/>
          <a:stretch>
            <a:fillRect/>
          </a:stretch>
        </p:blipFill>
        <p:spPr>
          <a:xfrm>
            <a:off x="4258353" y="105988"/>
            <a:ext cx="3675294" cy="3109865"/>
          </a:xfrm>
          <a:prstGeom prst="rect">
            <a:avLst/>
          </a:prstGeom>
          <a:ln>
            <a:solidFill>
              <a:schemeClr val="tx1"/>
            </a:solidFill>
          </a:ln>
        </p:spPr>
      </p:pic>
      <p:pic>
        <p:nvPicPr>
          <p:cNvPr id="3" name="Picture 2">
            <a:extLst>
              <a:ext uri="{FF2B5EF4-FFF2-40B4-BE49-F238E27FC236}">
                <a16:creationId xmlns:a16="http://schemas.microsoft.com/office/drawing/2014/main" id="{B9DAB4EA-9380-4F8B-BDDC-57043A099592}"/>
              </a:ext>
            </a:extLst>
          </p:cNvPr>
          <p:cNvPicPr>
            <a:picLocks noChangeAspect="1"/>
          </p:cNvPicPr>
          <p:nvPr/>
        </p:nvPicPr>
        <p:blipFill>
          <a:blip r:embed="rId3"/>
          <a:stretch>
            <a:fillRect/>
          </a:stretch>
        </p:blipFill>
        <p:spPr>
          <a:xfrm>
            <a:off x="1779369" y="3429000"/>
            <a:ext cx="8405192" cy="3240638"/>
          </a:xfrm>
          <a:prstGeom prst="rect">
            <a:avLst/>
          </a:prstGeom>
          <a:ln>
            <a:solidFill>
              <a:schemeClr val="tx1"/>
            </a:solidFill>
          </a:ln>
        </p:spPr>
      </p:pic>
    </p:spTree>
    <p:extLst>
      <p:ext uri="{BB962C8B-B14F-4D97-AF65-F5344CB8AC3E}">
        <p14:creationId xmlns:p14="http://schemas.microsoft.com/office/powerpoint/2010/main" val="398306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E6B0A-B057-43DE-A1D5-5BF89166DB00}"/>
              </a:ext>
            </a:extLst>
          </p:cNvPr>
          <p:cNvPicPr>
            <a:picLocks noChangeAspect="1"/>
          </p:cNvPicPr>
          <p:nvPr/>
        </p:nvPicPr>
        <p:blipFill>
          <a:blip r:embed="rId2"/>
          <a:stretch>
            <a:fillRect/>
          </a:stretch>
        </p:blipFill>
        <p:spPr>
          <a:xfrm>
            <a:off x="0" y="393061"/>
            <a:ext cx="12192000" cy="6071878"/>
          </a:xfrm>
          <a:prstGeom prst="rect">
            <a:avLst/>
          </a:prstGeom>
        </p:spPr>
      </p:pic>
    </p:spTree>
    <p:extLst>
      <p:ext uri="{BB962C8B-B14F-4D97-AF65-F5344CB8AC3E}">
        <p14:creationId xmlns:p14="http://schemas.microsoft.com/office/powerpoint/2010/main" val="35743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90B2E-975F-4E1A-80FA-6965581029B7}"/>
              </a:ext>
            </a:extLst>
          </p:cNvPr>
          <p:cNvPicPr>
            <a:picLocks noChangeAspect="1"/>
          </p:cNvPicPr>
          <p:nvPr/>
        </p:nvPicPr>
        <p:blipFill>
          <a:blip r:embed="rId2"/>
          <a:stretch>
            <a:fillRect/>
          </a:stretch>
        </p:blipFill>
        <p:spPr>
          <a:xfrm>
            <a:off x="0" y="1205525"/>
            <a:ext cx="12192000" cy="4446950"/>
          </a:xfrm>
          <a:prstGeom prst="rect">
            <a:avLst/>
          </a:prstGeom>
        </p:spPr>
      </p:pic>
    </p:spTree>
    <p:extLst>
      <p:ext uri="{BB962C8B-B14F-4D97-AF65-F5344CB8AC3E}">
        <p14:creationId xmlns:p14="http://schemas.microsoft.com/office/powerpoint/2010/main" val="3091407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1D1790-0328-46AA-BA8A-BD1CDDDC80BC}"/>
              </a:ext>
            </a:extLst>
          </p:cNvPr>
          <p:cNvPicPr>
            <a:picLocks noChangeAspect="1"/>
          </p:cNvPicPr>
          <p:nvPr/>
        </p:nvPicPr>
        <p:blipFill>
          <a:blip r:embed="rId2"/>
          <a:stretch>
            <a:fillRect/>
          </a:stretch>
        </p:blipFill>
        <p:spPr>
          <a:xfrm>
            <a:off x="0" y="720023"/>
            <a:ext cx="12192000" cy="5417953"/>
          </a:xfrm>
          <a:prstGeom prst="rect">
            <a:avLst/>
          </a:prstGeom>
        </p:spPr>
      </p:pic>
    </p:spTree>
    <p:extLst>
      <p:ext uri="{BB962C8B-B14F-4D97-AF65-F5344CB8AC3E}">
        <p14:creationId xmlns:p14="http://schemas.microsoft.com/office/powerpoint/2010/main" val="89634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625065-611F-44D4-8C8F-3A159AF2B631}"/>
              </a:ext>
            </a:extLst>
          </p:cNvPr>
          <p:cNvPicPr>
            <a:picLocks noChangeAspect="1"/>
          </p:cNvPicPr>
          <p:nvPr/>
        </p:nvPicPr>
        <p:blipFill>
          <a:blip r:embed="rId2"/>
          <a:stretch>
            <a:fillRect/>
          </a:stretch>
        </p:blipFill>
        <p:spPr>
          <a:xfrm>
            <a:off x="0" y="1099963"/>
            <a:ext cx="12192000" cy="4658073"/>
          </a:xfrm>
          <a:prstGeom prst="rect">
            <a:avLst/>
          </a:prstGeom>
        </p:spPr>
      </p:pic>
    </p:spTree>
    <p:extLst>
      <p:ext uri="{BB962C8B-B14F-4D97-AF65-F5344CB8AC3E}">
        <p14:creationId xmlns:p14="http://schemas.microsoft.com/office/powerpoint/2010/main" val="277825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1BA88-11C4-4450-B92B-6ABC6C8DE9F4}"/>
              </a:ext>
            </a:extLst>
          </p:cNvPr>
          <p:cNvPicPr>
            <a:picLocks noChangeAspect="1"/>
          </p:cNvPicPr>
          <p:nvPr/>
        </p:nvPicPr>
        <p:blipFill>
          <a:blip r:embed="rId2"/>
          <a:stretch>
            <a:fillRect/>
          </a:stretch>
        </p:blipFill>
        <p:spPr>
          <a:xfrm>
            <a:off x="0" y="692153"/>
            <a:ext cx="12192000" cy="5473693"/>
          </a:xfrm>
          <a:prstGeom prst="rect">
            <a:avLst/>
          </a:prstGeom>
        </p:spPr>
      </p:pic>
    </p:spTree>
    <p:extLst>
      <p:ext uri="{BB962C8B-B14F-4D97-AF65-F5344CB8AC3E}">
        <p14:creationId xmlns:p14="http://schemas.microsoft.com/office/powerpoint/2010/main" val="347287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D4685-0187-4FA7-94A0-35984A96B1F7}"/>
              </a:ext>
            </a:extLst>
          </p:cNvPr>
          <p:cNvPicPr>
            <a:picLocks noChangeAspect="1"/>
          </p:cNvPicPr>
          <p:nvPr/>
        </p:nvPicPr>
        <p:blipFill>
          <a:blip r:embed="rId2"/>
          <a:stretch>
            <a:fillRect/>
          </a:stretch>
        </p:blipFill>
        <p:spPr>
          <a:xfrm>
            <a:off x="0" y="710997"/>
            <a:ext cx="12192000" cy="5436006"/>
          </a:xfrm>
          <a:prstGeom prst="rect">
            <a:avLst/>
          </a:prstGeom>
        </p:spPr>
      </p:pic>
      <p:sp>
        <p:nvSpPr>
          <p:cNvPr id="3" name="TextBox 2">
            <a:extLst>
              <a:ext uri="{FF2B5EF4-FFF2-40B4-BE49-F238E27FC236}">
                <a16:creationId xmlns:a16="http://schemas.microsoft.com/office/drawing/2014/main" id="{EB7F622E-7397-4273-9789-7132DE71B622}"/>
              </a:ext>
            </a:extLst>
          </p:cNvPr>
          <p:cNvSpPr txBox="1"/>
          <p:nvPr/>
        </p:nvSpPr>
        <p:spPr>
          <a:xfrm>
            <a:off x="3779394" y="147550"/>
            <a:ext cx="5036024" cy="646331"/>
          </a:xfrm>
          <a:prstGeom prst="rect">
            <a:avLst/>
          </a:prstGeom>
          <a:noFill/>
        </p:spPr>
        <p:txBody>
          <a:bodyPr wrap="square" rtlCol="0">
            <a:spAutoFit/>
          </a:bodyPr>
          <a:lstStyle/>
          <a:p>
            <a:pPr algn="ctr"/>
            <a:r>
              <a:rPr lang="en-US" dirty="0"/>
              <a:t>AUC’s Implies there is some value in the model and Different Performance Levels</a:t>
            </a:r>
          </a:p>
        </p:txBody>
      </p:sp>
    </p:spTree>
    <p:extLst>
      <p:ext uri="{BB962C8B-B14F-4D97-AF65-F5344CB8AC3E}">
        <p14:creationId xmlns:p14="http://schemas.microsoft.com/office/powerpoint/2010/main" val="214404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A98196-109F-455E-A823-FF74EAB1995B}"/>
              </a:ext>
            </a:extLst>
          </p:cNvPr>
          <p:cNvPicPr>
            <a:picLocks noChangeAspect="1"/>
          </p:cNvPicPr>
          <p:nvPr/>
        </p:nvPicPr>
        <p:blipFill>
          <a:blip r:embed="rId2"/>
          <a:stretch>
            <a:fillRect/>
          </a:stretch>
        </p:blipFill>
        <p:spPr>
          <a:xfrm>
            <a:off x="0" y="509864"/>
            <a:ext cx="12192000" cy="5997298"/>
          </a:xfrm>
          <a:prstGeom prst="rect">
            <a:avLst/>
          </a:prstGeom>
        </p:spPr>
      </p:pic>
      <p:sp>
        <p:nvSpPr>
          <p:cNvPr id="3" name="TextBox 2">
            <a:extLst>
              <a:ext uri="{FF2B5EF4-FFF2-40B4-BE49-F238E27FC236}">
                <a16:creationId xmlns:a16="http://schemas.microsoft.com/office/drawing/2014/main" id="{4B199826-0BC2-4A76-AC6B-88273CE70090}"/>
              </a:ext>
            </a:extLst>
          </p:cNvPr>
          <p:cNvSpPr txBox="1"/>
          <p:nvPr/>
        </p:nvSpPr>
        <p:spPr>
          <a:xfrm>
            <a:off x="3381828" y="2900690"/>
            <a:ext cx="5036024" cy="369332"/>
          </a:xfrm>
          <a:prstGeom prst="rect">
            <a:avLst/>
          </a:prstGeom>
          <a:noFill/>
        </p:spPr>
        <p:txBody>
          <a:bodyPr wrap="square" rtlCol="0">
            <a:spAutoFit/>
          </a:bodyPr>
          <a:lstStyle/>
          <a:p>
            <a:r>
              <a:rPr lang="en-US" dirty="0"/>
              <a:t>AUC’s Implies there is some value in the model</a:t>
            </a:r>
          </a:p>
        </p:txBody>
      </p:sp>
      <p:cxnSp>
        <p:nvCxnSpPr>
          <p:cNvPr id="5" name="Straight Connector 4">
            <a:extLst>
              <a:ext uri="{FF2B5EF4-FFF2-40B4-BE49-F238E27FC236}">
                <a16:creationId xmlns:a16="http://schemas.microsoft.com/office/drawing/2014/main" id="{FCA811E7-094D-4C9A-B7D0-B59222A2631E}"/>
              </a:ext>
            </a:extLst>
          </p:cNvPr>
          <p:cNvCxnSpPr/>
          <p:nvPr/>
        </p:nvCxnSpPr>
        <p:spPr>
          <a:xfrm flipV="1">
            <a:off x="887104" y="1910687"/>
            <a:ext cx="10467833" cy="3916907"/>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FDEE9D-896E-4133-BD22-3AAA6457EA02}"/>
              </a:ext>
            </a:extLst>
          </p:cNvPr>
          <p:cNvSpPr txBox="1"/>
          <p:nvPr/>
        </p:nvSpPr>
        <p:spPr>
          <a:xfrm>
            <a:off x="6599104" y="4153359"/>
            <a:ext cx="1277956" cy="369332"/>
          </a:xfrm>
          <a:prstGeom prst="rect">
            <a:avLst/>
          </a:prstGeom>
          <a:noFill/>
        </p:spPr>
        <p:txBody>
          <a:bodyPr wrap="square" rtlCol="0">
            <a:spAutoFit/>
          </a:bodyPr>
          <a:lstStyle/>
          <a:p>
            <a:r>
              <a:rPr lang="en-US" dirty="0"/>
              <a:t>No Model</a:t>
            </a:r>
          </a:p>
        </p:txBody>
      </p:sp>
      <p:cxnSp>
        <p:nvCxnSpPr>
          <p:cNvPr id="7" name="Straight Arrow Connector 6">
            <a:extLst>
              <a:ext uri="{FF2B5EF4-FFF2-40B4-BE49-F238E27FC236}">
                <a16:creationId xmlns:a16="http://schemas.microsoft.com/office/drawing/2014/main" id="{0E9B3C6B-DBDA-4F1E-8A1D-938E7CF419BC}"/>
              </a:ext>
            </a:extLst>
          </p:cNvPr>
          <p:cNvCxnSpPr/>
          <p:nvPr/>
        </p:nvCxnSpPr>
        <p:spPr>
          <a:xfrm flipH="1" flipV="1">
            <a:off x="6599104" y="3822853"/>
            <a:ext cx="473725" cy="25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E7FF0C-8125-4D24-A302-3B91814D6DFF}"/>
              </a:ext>
            </a:extLst>
          </p:cNvPr>
          <p:cNvSpPr txBox="1"/>
          <p:nvPr/>
        </p:nvSpPr>
        <p:spPr>
          <a:xfrm>
            <a:off x="3534228" y="3053090"/>
            <a:ext cx="5036024" cy="369332"/>
          </a:xfrm>
          <a:prstGeom prst="rect">
            <a:avLst/>
          </a:prstGeom>
          <a:noFill/>
        </p:spPr>
        <p:txBody>
          <a:bodyPr wrap="square" rtlCol="0">
            <a:spAutoFit/>
          </a:bodyPr>
          <a:lstStyle/>
          <a:p>
            <a:r>
              <a:rPr lang="en-US" dirty="0"/>
              <a:t>AUC’s Implies there is some value in the model</a:t>
            </a:r>
          </a:p>
        </p:txBody>
      </p:sp>
    </p:spTree>
    <p:extLst>
      <p:ext uri="{BB962C8B-B14F-4D97-AF65-F5344CB8AC3E}">
        <p14:creationId xmlns:p14="http://schemas.microsoft.com/office/powerpoint/2010/main" val="2480561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C4F8C-D990-494F-BEDE-CE4B84BFFA3D}"/>
              </a:ext>
            </a:extLst>
          </p:cNvPr>
          <p:cNvPicPr>
            <a:picLocks noChangeAspect="1"/>
          </p:cNvPicPr>
          <p:nvPr/>
        </p:nvPicPr>
        <p:blipFill>
          <a:blip r:embed="rId2"/>
          <a:stretch>
            <a:fillRect/>
          </a:stretch>
        </p:blipFill>
        <p:spPr>
          <a:xfrm>
            <a:off x="710286" y="248046"/>
            <a:ext cx="10771428" cy="6361905"/>
          </a:xfrm>
          <a:prstGeom prst="rect">
            <a:avLst/>
          </a:prstGeom>
        </p:spPr>
      </p:pic>
      <p:sp>
        <p:nvSpPr>
          <p:cNvPr id="2" name="TextBox 1">
            <a:extLst>
              <a:ext uri="{FF2B5EF4-FFF2-40B4-BE49-F238E27FC236}">
                <a16:creationId xmlns:a16="http://schemas.microsoft.com/office/drawing/2014/main" id="{E129A4C3-7564-4362-A9DC-985216684319}"/>
              </a:ext>
            </a:extLst>
          </p:cNvPr>
          <p:cNvSpPr txBox="1"/>
          <p:nvPr/>
        </p:nvSpPr>
        <p:spPr>
          <a:xfrm>
            <a:off x="1192696" y="-75119"/>
            <a:ext cx="10601198" cy="646331"/>
          </a:xfrm>
          <a:prstGeom prst="rect">
            <a:avLst/>
          </a:prstGeom>
          <a:noFill/>
        </p:spPr>
        <p:txBody>
          <a:bodyPr wrap="square" rtlCol="0">
            <a:spAutoFit/>
          </a:bodyPr>
          <a:lstStyle/>
          <a:p>
            <a:pPr algn="ctr"/>
            <a:r>
              <a:rPr lang="en-US" sz="3600" dirty="0"/>
              <a:t>Prior View---Analysis of Dataset 3a Using Automodel</a:t>
            </a:r>
          </a:p>
        </p:txBody>
      </p:sp>
      <p:sp>
        <p:nvSpPr>
          <p:cNvPr id="4" name="TextBox 3">
            <a:extLst>
              <a:ext uri="{FF2B5EF4-FFF2-40B4-BE49-F238E27FC236}">
                <a16:creationId xmlns:a16="http://schemas.microsoft.com/office/drawing/2014/main" id="{7EB2DAD4-C822-4745-9F6A-E42A6942642C}"/>
              </a:ext>
            </a:extLst>
          </p:cNvPr>
          <p:cNvSpPr txBox="1"/>
          <p:nvPr/>
        </p:nvSpPr>
        <p:spPr>
          <a:xfrm>
            <a:off x="159488" y="446567"/>
            <a:ext cx="2169042" cy="369332"/>
          </a:xfrm>
          <a:prstGeom prst="rect">
            <a:avLst/>
          </a:prstGeom>
          <a:noFill/>
        </p:spPr>
        <p:txBody>
          <a:bodyPr wrap="square" rtlCol="0">
            <a:spAutoFit/>
          </a:bodyPr>
          <a:lstStyle/>
          <a:p>
            <a:r>
              <a:rPr lang="en-US" dirty="0"/>
              <a:t>Let’s go through it.</a:t>
            </a:r>
          </a:p>
        </p:txBody>
      </p:sp>
    </p:spTree>
    <p:extLst>
      <p:ext uri="{BB962C8B-B14F-4D97-AF65-F5344CB8AC3E}">
        <p14:creationId xmlns:p14="http://schemas.microsoft.com/office/powerpoint/2010/main" val="350538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1DA8-6B33-4866-BBA1-0513674B4F3D}"/>
              </a:ext>
            </a:extLst>
          </p:cNvPr>
          <p:cNvPicPr>
            <a:picLocks noChangeAspect="1"/>
          </p:cNvPicPr>
          <p:nvPr/>
        </p:nvPicPr>
        <p:blipFill>
          <a:blip r:embed="rId2"/>
          <a:stretch>
            <a:fillRect/>
          </a:stretch>
        </p:blipFill>
        <p:spPr>
          <a:xfrm>
            <a:off x="3250095" y="85432"/>
            <a:ext cx="7692967" cy="3673608"/>
          </a:xfrm>
          <a:prstGeom prst="rect">
            <a:avLst/>
          </a:prstGeom>
        </p:spPr>
      </p:pic>
      <p:pic>
        <p:nvPicPr>
          <p:cNvPr id="4" name="Picture 3">
            <a:extLst>
              <a:ext uri="{FF2B5EF4-FFF2-40B4-BE49-F238E27FC236}">
                <a16:creationId xmlns:a16="http://schemas.microsoft.com/office/drawing/2014/main" id="{7B5A2C90-51A1-4D3D-8DD2-9165AF263E82}"/>
              </a:ext>
            </a:extLst>
          </p:cNvPr>
          <p:cNvPicPr>
            <a:picLocks noChangeAspect="1"/>
          </p:cNvPicPr>
          <p:nvPr/>
        </p:nvPicPr>
        <p:blipFill>
          <a:blip r:embed="rId3"/>
          <a:stretch>
            <a:fillRect/>
          </a:stretch>
        </p:blipFill>
        <p:spPr>
          <a:xfrm>
            <a:off x="-337931" y="3974165"/>
            <a:ext cx="12192000" cy="2798403"/>
          </a:xfrm>
          <a:prstGeom prst="rect">
            <a:avLst/>
          </a:prstGeom>
        </p:spPr>
      </p:pic>
      <p:sp>
        <p:nvSpPr>
          <p:cNvPr id="5" name="TextBox 4">
            <a:extLst>
              <a:ext uri="{FF2B5EF4-FFF2-40B4-BE49-F238E27FC236}">
                <a16:creationId xmlns:a16="http://schemas.microsoft.com/office/drawing/2014/main" id="{024A1642-F46D-4299-B47C-B97CF88F8262}"/>
              </a:ext>
            </a:extLst>
          </p:cNvPr>
          <p:cNvSpPr txBox="1"/>
          <p:nvPr/>
        </p:nvSpPr>
        <p:spPr>
          <a:xfrm>
            <a:off x="208722" y="347870"/>
            <a:ext cx="2315817" cy="923330"/>
          </a:xfrm>
          <a:prstGeom prst="rect">
            <a:avLst/>
          </a:prstGeom>
          <a:noFill/>
        </p:spPr>
        <p:txBody>
          <a:bodyPr wrap="square" rtlCol="0">
            <a:spAutoFit/>
          </a:bodyPr>
          <a:lstStyle/>
          <a:p>
            <a:r>
              <a:rPr lang="en-US" dirty="0"/>
              <a:t>Explore With Training Dataset—All Observations</a:t>
            </a:r>
          </a:p>
        </p:txBody>
      </p:sp>
      <p:cxnSp>
        <p:nvCxnSpPr>
          <p:cNvPr id="7" name="Straight Arrow Connector 6">
            <a:extLst>
              <a:ext uri="{FF2B5EF4-FFF2-40B4-BE49-F238E27FC236}">
                <a16:creationId xmlns:a16="http://schemas.microsoft.com/office/drawing/2014/main" id="{8AC67972-21C2-48EB-BB99-0A48B8B4173B}"/>
              </a:ext>
            </a:extLst>
          </p:cNvPr>
          <p:cNvCxnSpPr/>
          <p:nvPr/>
        </p:nvCxnSpPr>
        <p:spPr>
          <a:xfrm flipH="1">
            <a:off x="6758609" y="755374"/>
            <a:ext cx="2345634" cy="504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58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7AEEE-E21B-45B2-91B3-7E4583269922}"/>
              </a:ext>
            </a:extLst>
          </p:cNvPr>
          <p:cNvPicPr>
            <a:picLocks noChangeAspect="1"/>
          </p:cNvPicPr>
          <p:nvPr/>
        </p:nvPicPr>
        <p:blipFill>
          <a:blip r:embed="rId2"/>
          <a:stretch>
            <a:fillRect/>
          </a:stretch>
        </p:blipFill>
        <p:spPr>
          <a:xfrm>
            <a:off x="911135" y="129000"/>
            <a:ext cx="10714286" cy="6600000"/>
          </a:xfrm>
          <a:prstGeom prst="rect">
            <a:avLst/>
          </a:prstGeom>
        </p:spPr>
      </p:pic>
    </p:spTree>
    <p:extLst>
      <p:ext uri="{BB962C8B-B14F-4D97-AF65-F5344CB8AC3E}">
        <p14:creationId xmlns:p14="http://schemas.microsoft.com/office/powerpoint/2010/main" val="3828372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178EEB-3E75-4438-9058-D132009AC3F2}"/>
              </a:ext>
            </a:extLst>
          </p:cNvPr>
          <p:cNvPicPr>
            <a:picLocks noChangeAspect="1"/>
          </p:cNvPicPr>
          <p:nvPr/>
        </p:nvPicPr>
        <p:blipFill>
          <a:blip r:embed="rId2"/>
          <a:stretch>
            <a:fillRect/>
          </a:stretch>
        </p:blipFill>
        <p:spPr>
          <a:xfrm>
            <a:off x="0" y="2142171"/>
            <a:ext cx="12192000" cy="2573658"/>
          </a:xfrm>
          <a:prstGeom prst="rect">
            <a:avLst/>
          </a:prstGeom>
        </p:spPr>
      </p:pic>
      <p:sp>
        <p:nvSpPr>
          <p:cNvPr id="3" name="TextBox 2">
            <a:extLst>
              <a:ext uri="{FF2B5EF4-FFF2-40B4-BE49-F238E27FC236}">
                <a16:creationId xmlns:a16="http://schemas.microsoft.com/office/drawing/2014/main" id="{39366FA0-B5A5-44CB-AD46-9DF066B4C9AD}"/>
              </a:ext>
            </a:extLst>
          </p:cNvPr>
          <p:cNvSpPr txBox="1"/>
          <p:nvPr/>
        </p:nvSpPr>
        <p:spPr>
          <a:xfrm>
            <a:off x="1417983" y="596348"/>
            <a:ext cx="8852452" cy="369332"/>
          </a:xfrm>
          <a:prstGeom prst="rect">
            <a:avLst/>
          </a:prstGeom>
          <a:noFill/>
        </p:spPr>
        <p:txBody>
          <a:bodyPr wrap="square" rtlCol="0">
            <a:spAutoFit/>
          </a:bodyPr>
          <a:lstStyle/>
          <a:p>
            <a:pPr algn="ctr"/>
            <a:r>
              <a:rPr lang="en-US" dirty="0"/>
              <a:t>Dataset 3a Logistic Regression with Reduced Variables</a:t>
            </a:r>
          </a:p>
        </p:txBody>
      </p:sp>
    </p:spTree>
    <p:extLst>
      <p:ext uri="{BB962C8B-B14F-4D97-AF65-F5344CB8AC3E}">
        <p14:creationId xmlns:p14="http://schemas.microsoft.com/office/powerpoint/2010/main" val="177740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 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5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96C1F-5826-453D-9C6A-57DDB56E2DCB}"/>
              </a:ext>
            </a:extLst>
          </p:cNvPr>
          <p:cNvPicPr>
            <a:picLocks noChangeAspect="1"/>
          </p:cNvPicPr>
          <p:nvPr/>
        </p:nvPicPr>
        <p:blipFill>
          <a:blip r:embed="rId2"/>
          <a:stretch>
            <a:fillRect/>
          </a:stretch>
        </p:blipFill>
        <p:spPr>
          <a:xfrm>
            <a:off x="570201" y="264968"/>
            <a:ext cx="10829925" cy="6438900"/>
          </a:xfrm>
          <a:prstGeom prst="rect">
            <a:avLst/>
          </a:prstGeom>
        </p:spPr>
      </p:pic>
      <p:sp>
        <p:nvSpPr>
          <p:cNvPr id="2" name="TextBox 1">
            <a:extLst>
              <a:ext uri="{FF2B5EF4-FFF2-40B4-BE49-F238E27FC236}">
                <a16:creationId xmlns:a16="http://schemas.microsoft.com/office/drawing/2014/main" id="{7EBACED2-30D3-4D03-8984-8240FE376197}"/>
              </a:ext>
            </a:extLst>
          </p:cNvPr>
          <p:cNvSpPr txBox="1"/>
          <p:nvPr/>
        </p:nvSpPr>
        <p:spPr>
          <a:xfrm>
            <a:off x="9236364" y="1052945"/>
            <a:ext cx="1921163" cy="646331"/>
          </a:xfrm>
          <a:prstGeom prst="rect">
            <a:avLst/>
          </a:prstGeom>
          <a:noFill/>
        </p:spPr>
        <p:txBody>
          <a:bodyPr wrap="square" rtlCol="0">
            <a:spAutoFit/>
          </a:bodyPr>
          <a:lstStyle/>
          <a:p>
            <a:r>
              <a:rPr lang="en-US" dirty="0"/>
              <a:t>A potential problem</a:t>
            </a:r>
          </a:p>
        </p:txBody>
      </p:sp>
      <p:cxnSp>
        <p:nvCxnSpPr>
          <p:cNvPr id="5" name="Straight Connector 4">
            <a:extLst>
              <a:ext uri="{FF2B5EF4-FFF2-40B4-BE49-F238E27FC236}">
                <a16:creationId xmlns:a16="http://schemas.microsoft.com/office/drawing/2014/main" id="{C42613F2-E3B3-4959-AD92-1DFDA7FC8415}"/>
              </a:ext>
            </a:extLst>
          </p:cNvPr>
          <p:cNvCxnSpPr/>
          <p:nvPr/>
        </p:nvCxnSpPr>
        <p:spPr>
          <a:xfrm flipH="1">
            <a:off x="8026400" y="1505527"/>
            <a:ext cx="1209964" cy="5911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9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E7E87-CB20-4464-9055-BA0946332D36}"/>
              </a:ext>
            </a:extLst>
          </p:cNvPr>
          <p:cNvPicPr>
            <a:picLocks noChangeAspect="1"/>
          </p:cNvPicPr>
          <p:nvPr/>
        </p:nvPicPr>
        <p:blipFill>
          <a:blip r:embed="rId2"/>
          <a:stretch>
            <a:fillRect/>
          </a:stretch>
        </p:blipFill>
        <p:spPr>
          <a:xfrm>
            <a:off x="6734629" y="810387"/>
            <a:ext cx="5203393" cy="3366254"/>
          </a:xfrm>
          <a:prstGeom prst="rect">
            <a:avLst/>
          </a:prstGeom>
          <a:ln>
            <a:solidFill>
              <a:schemeClr val="tx1"/>
            </a:solidFill>
          </a:ln>
        </p:spPr>
      </p:pic>
      <p:pic>
        <p:nvPicPr>
          <p:cNvPr id="3" name="Picture 2">
            <a:extLst>
              <a:ext uri="{FF2B5EF4-FFF2-40B4-BE49-F238E27FC236}">
                <a16:creationId xmlns:a16="http://schemas.microsoft.com/office/drawing/2014/main" id="{B0D92D65-E6EA-49EB-968F-24003D56C75D}"/>
              </a:ext>
            </a:extLst>
          </p:cNvPr>
          <p:cNvPicPr>
            <a:picLocks noChangeAspect="1"/>
          </p:cNvPicPr>
          <p:nvPr/>
        </p:nvPicPr>
        <p:blipFill>
          <a:blip r:embed="rId3"/>
          <a:stretch>
            <a:fillRect/>
          </a:stretch>
        </p:blipFill>
        <p:spPr>
          <a:xfrm>
            <a:off x="253978" y="1016000"/>
            <a:ext cx="6222930" cy="2942927"/>
          </a:xfrm>
          <a:prstGeom prst="rect">
            <a:avLst/>
          </a:prstGeom>
          <a:ln>
            <a:solidFill>
              <a:schemeClr val="tx1"/>
            </a:solidFill>
          </a:ln>
        </p:spPr>
      </p:pic>
      <p:sp>
        <p:nvSpPr>
          <p:cNvPr id="4" name="TextBox 3">
            <a:extLst>
              <a:ext uri="{FF2B5EF4-FFF2-40B4-BE49-F238E27FC236}">
                <a16:creationId xmlns:a16="http://schemas.microsoft.com/office/drawing/2014/main" id="{7208E026-BB86-4F1E-A6F9-F89AAED23934}"/>
              </a:ext>
            </a:extLst>
          </p:cNvPr>
          <p:cNvSpPr txBox="1"/>
          <p:nvPr/>
        </p:nvSpPr>
        <p:spPr>
          <a:xfrm>
            <a:off x="2481943" y="4934857"/>
            <a:ext cx="2148114" cy="369332"/>
          </a:xfrm>
          <a:prstGeom prst="rect">
            <a:avLst/>
          </a:prstGeom>
          <a:noFill/>
        </p:spPr>
        <p:txBody>
          <a:bodyPr wrap="square" rtlCol="0">
            <a:spAutoFit/>
          </a:bodyPr>
          <a:lstStyle/>
          <a:p>
            <a:r>
              <a:rPr lang="en-US" dirty="0"/>
              <a:t>Normalizing</a:t>
            </a:r>
          </a:p>
        </p:txBody>
      </p:sp>
      <p:cxnSp>
        <p:nvCxnSpPr>
          <p:cNvPr id="6" name="Straight Arrow Connector 5">
            <a:extLst>
              <a:ext uri="{FF2B5EF4-FFF2-40B4-BE49-F238E27FC236}">
                <a16:creationId xmlns:a16="http://schemas.microsoft.com/office/drawing/2014/main" id="{68AEFB4F-EFF9-4699-8324-AA5FDA4E4C3C}"/>
              </a:ext>
            </a:extLst>
          </p:cNvPr>
          <p:cNvCxnSpPr/>
          <p:nvPr/>
        </p:nvCxnSpPr>
        <p:spPr>
          <a:xfrm flipH="1" flipV="1">
            <a:off x="1364343" y="3802743"/>
            <a:ext cx="1756228" cy="1132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523ADC-D574-4997-B542-77469E0ACCBA}"/>
              </a:ext>
            </a:extLst>
          </p:cNvPr>
          <p:cNvCxnSpPr>
            <a:cxnSpLocks/>
          </p:cNvCxnSpPr>
          <p:nvPr/>
        </p:nvCxnSpPr>
        <p:spPr>
          <a:xfrm flipV="1">
            <a:off x="3868056" y="4176641"/>
            <a:ext cx="5203375" cy="835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93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D7593E-B188-499E-8BED-253449E32E6B}"/>
              </a:ext>
            </a:extLst>
          </p:cNvPr>
          <p:cNvPicPr>
            <a:picLocks noChangeAspect="1"/>
          </p:cNvPicPr>
          <p:nvPr/>
        </p:nvPicPr>
        <p:blipFill>
          <a:blip r:embed="rId2"/>
          <a:stretch>
            <a:fillRect/>
          </a:stretch>
        </p:blipFill>
        <p:spPr>
          <a:xfrm>
            <a:off x="1366210" y="29000"/>
            <a:ext cx="9857143" cy="6800000"/>
          </a:xfrm>
          <a:prstGeom prst="rect">
            <a:avLst/>
          </a:prstGeom>
        </p:spPr>
      </p:pic>
    </p:spTree>
    <p:extLst>
      <p:ext uri="{BB962C8B-B14F-4D97-AF65-F5344CB8AC3E}">
        <p14:creationId xmlns:p14="http://schemas.microsoft.com/office/powerpoint/2010/main" val="1531424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E5542A-1902-4D8A-9093-DF8239B41B39}"/>
              </a:ext>
            </a:extLst>
          </p:cNvPr>
          <p:cNvPicPr>
            <a:picLocks noChangeAspect="1"/>
          </p:cNvPicPr>
          <p:nvPr/>
        </p:nvPicPr>
        <p:blipFill>
          <a:blip r:embed="rId2"/>
          <a:stretch>
            <a:fillRect/>
          </a:stretch>
        </p:blipFill>
        <p:spPr>
          <a:xfrm>
            <a:off x="2295525" y="1938337"/>
            <a:ext cx="7600950" cy="2981325"/>
          </a:xfrm>
          <a:prstGeom prst="rect">
            <a:avLst/>
          </a:prstGeom>
        </p:spPr>
      </p:pic>
    </p:spTree>
    <p:extLst>
      <p:ext uri="{BB962C8B-B14F-4D97-AF65-F5344CB8AC3E}">
        <p14:creationId xmlns:p14="http://schemas.microsoft.com/office/powerpoint/2010/main" val="284726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CC578-0680-4B56-B9CC-2CFEDE84AB46}"/>
              </a:ext>
            </a:extLst>
          </p:cNvPr>
          <p:cNvPicPr>
            <a:picLocks noChangeAspect="1"/>
          </p:cNvPicPr>
          <p:nvPr/>
        </p:nvPicPr>
        <p:blipFill>
          <a:blip r:embed="rId2"/>
          <a:stretch>
            <a:fillRect/>
          </a:stretch>
        </p:blipFill>
        <p:spPr>
          <a:xfrm>
            <a:off x="0" y="627434"/>
            <a:ext cx="12192000" cy="5603132"/>
          </a:xfrm>
          <a:prstGeom prst="rect">
            <a:avLst/>
          </a:prstGeom>
        </p:spPr>
      </p:pic>
      <p:sp>
        <p:nvSpPr>
          <p:cNvPr id="3" name="TextBox 2">
            <a:extLst>
              <a:ext uri="{FF2B5EF4-FFF2-40B4-BE49-F238E27FC236}">
                <a16:creationId xmlns:a16="http://schemas.microsoft.com/office/drawing/2014/main" id="{87E25B46-091E-48AC-B792-A7F135732DE0}"/>
              </a:ext>
            </a:extLst>
          </p:cNvPr>
          <p:cNvSpPr txBox="1"/>
          <p:nvPr/>
        </p:nvSpPr>
        <p:spPr>
          <a:xfrm>
            <a:off x="1807535" y="116958"/>
            <a:ext cx="8080744" cy="369332"/>
          </a:xfrm>
          <a:prstGeom prst="rect">
            <a:avLst/>
          </a:prstGeom>
          <a:noFill/>
        </p:spPr>
        <p:txBody>
          <a:bodyPr wrap="square" rtlCol="0">
            <a:spAutoFit/>
          </a:bodyPr>
          <a:lstStyle/>
          <a:p>
            <a:pPr algn="ctr"/>
            <a:r>
              <a:rPr lang="en-US" dirty="0"/>
              <a:t>Two Major Variables Contain Outliers</a:t>
            </a:r>
          </a:p>
        </p:txBody>
      </p:sp>
    </p:spTree>
    <p:extLst>
      <p:ext uri="{BB962C8B-B14F-4D97-AF65-F5344CB8AC3E}">
        <p14:creationId xmlns:p14="http://schemas.microsoft.com/office/powerpoint/2010/main" val="225627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ADCFA-CEAD-4091-8679-006D2EEC5982}"/>
              </a:ext>
            </a:extLst>
          </p:cNvPr>
          <p:cNvPicPr>
            <a:picLocks noChangeAspect="1"/>
          </p:cNvPicPr>
          <p:nvPr/>
        </p:nvPicPr>
        <p:blipFill>
          <a:blip r:embed="rId2"/>
          <a:stretch>
            <a:fillRect/>
          </a:stretch>
        </p:blipFill>
        <p:spPr>
          <a:xfrm>
            <a:off x="0" y="740760"/>
            <a:ext cx="12192000" cy="6117240"/>
          </a:xfrm>
          <a:prstGeom prst="rect">
            <a:avLst/>
          </a:prstGeom>
        </p:spPr>
      </p:pic>
      <p:sp>
        <p:nvSpPr>
          <p:cNvPr id="3" name="TextBox 2">
            <a:extLst>
              <a:ext uri="{FF2B5EF4-FFF2-40B4-BE49-F238E27FC236}">
                <a16:creationId xmlns:a16="http://schemas.microsoft.com/office/drawing/2014/main" id="{977A5FA1-CF7F-4D30-89EA-60EE4F8FDEA8}"/>
              </a:ext>
            </a:extLst>
          </p:cNvPr>
          <p:cNvSpPr txBox="1"/>
          <p:nvPr/>
        </p:nvSpPr>
        <p:spPr>
          <a:xfrm>
            <a:off x="2478157" y="106017"/>
            <a:ext cx="7646504" cy="369332"/>
          </a:xfrm>
          <a:prstGeom prst="rect">
            <a:avLst/>
          </a:prstGeom>
          <a:noFill/>
        </p:spPr>
        <p:txBody>
          <a:bodyPr wrap="square" rtlCol="0">
            <a:spAutoFit/>
          </a:bodyPr>
          <a:lstStyle/>
          <a:p>
            <a:pPr algn="ctr"/>
            <a:r>
              <a:rPr lang="en-US" dirty="0"/>
              <a:t>Analysis of Outliers Var 52 and Var 104 with Logistic Regression</a:t>
            </a:r>
          </a:p>
        </p:txBody>
      </p:sp>
    </p:spTree>
    <p:extLst>
      <p:ext uri="{BB962C8B-B14F-4D97-AF65-F5344CB8AC3E}">
        <p14:creationId xmlns:p14="http://schemas.microsoft.com/office/powerpoint/2010/main" val="4126702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AA4B3F-7F3C-431B-AED4-99F9AE94E289}"/>
              </a:ext>
            </a:extLst>
          </p:cNvPr>
          <p:cNvPicPr>
            <a:picLocks noChangeAspect="1"/>
          </p:cNvPicPr>
          <p:nvPr/>
        </p:nvPicPr>
        <p:blipFill>
          <a:blip r:embed="rId2"/>
          <a:stretch>
            <a:fillRect/>
          </a:stretch>
        </p:blipFill>
        <p:spPr>
          <a:xfrm>
            <a:off x="0" y="371592"/>
            <a:ext cx="12192000" cy="6114815"/>
          </a:xfrm>
          <a:prstGeom prst="rect">
            <a:avLst/>
          </a:prstGeom>
        </p:spPr>
      </p:pic>
      <p:sp>
        <p:nvSpPr>
          <p:cNvPr id="3" name="TextBox 2">
            <a:extLst>
              <a:ext uri="{FF2B5EF4-FFF2-40B4-BE49-F238E27FC236}">
                <a16:creationId xmlns:a16="http://schemas.microsoft.com/office/drawing/2014/main" id="{4A7B3A53-97D8-46DE-A8E0-D23B73FC3CB4}"/>
              </a:ext>
            </a:extLst>
          </p:cNvPr>
          <p:cNvSpPr txBox="1"/>
          <p:nvPr/>
        </p:nvSpPr>
        <p:spPr>
          <a:xfrm>
            <a:off x="6527409" y="1153551"/>
            <a:ext cx="4811151" cy="646331"/>
          </a:xfrm>
          <a:prstGeom prst="rect">
            <a:avLst/>
          </a:prstGeom>
          <a:noFill/>
        </p:spPr>
        <p:txBody>
          <a:bodyPr wrap="square" rtlCol="0">
            <a:spAutoFit/>
          </a:bodyPr>
          <a:lstStyle/>
          <a:p>
            <a:r>
              <a:rPr lang="en-US" dirty="0"/>
              <a:t>Insights as To Reducing Model Complexity And Getting Rid of Extraneous Predictors</a:t>
            </a:r>
          </a:p>
        </p:txBody>
      </p:sp>
    </p:spTree>
    <p:extLst>
      <p:ext uri="{BB962C8B-B14F-4D97-AF65-F5344CB8AC3E}">
        <p14:creationId xmlns:p14="http://schemas.microsoft.com/office/powerpoint/2010/main" val="239583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FF2C6-1A41-490B-B577-39602174C611}"/>
              </a:ext>
            </a:extLst>
          </p:cNvPr>
          <p:cNvPicPr>
            <a:picLocks noChangeAspect="1"/>
          </p:cNvPicPr>
          <p:nvPr/>
        </p:nvPicPr>
        <p:blipFill>
          <a:blip r:embed="rId2"/>
          <a:stretch>
            <a:fillRect/>
          </a:stretch>
        </p:blipFill>
        <p:spPr>
          <a:xfrm>
            <a:off x="511561" y="970682"/>
            <a:ext cx="4591050" cy="3436653"/>
          </a:xfrm>
          <a:prstGeom prst="rect">
            <a:avLst/>
          </a:prstGeom>
        </p:spPr>
      </p:pic>
      <p:pic>
        <p:nvPicPr>
          <p:cNvPr id="3" name="Picture 2">
            <a:extLst>
              <a:ext uri="{FF2B5EF4-FFF2-40B4-BE49-F238E27FC236}">
                <a16:creationId xmlns:a16="http://schemas.microsoft.com/office/drawing/2014/main" id="{1AD54748-FFCB-44C4-8452-CA5445B9A607}"/>
              </a:ext>
            </a:extLst>
          </p:cNvPr>
          <p:cNvPicPr>
            <a:picLocks noChangeAspect="1"/>
          </p:cNvPicPr>
          <p:nvPr/>
        </p:nvPicPr>
        <p:blipFill>
          <a:blip r:embed="rId3"/>
          <a:stretch>
            <a:fillRect/>
          </a:stretch>
        </p:blipFill>
        <p:spPr>
          <a:xfrm>
            <a:off x="5806606" y="1069818"/>
            <a:ext cx="6247627" cy="3238379"/>
          </a:xfrm>
          <a:prstGeom prst="rect">
            <a:avLst/>
          </a:prstGeom>
        </p:spPr>
      </p:pic>
      <p:sp>
        <p:nvSpPr>
          <p:cNvPr id="4" name="TextBox 3">
            <a:extLst>
              <a:ext uri="{FF2B5EF4-FFF2-40B4-BE49-F238E27FC236}">
                <a16:creationId xmlns:a16="http://schemas.microsoft.com/office/drawing/2014/main" id="{288185F9-B917-488A-8871-67CD57F4563B}"/>
              </a:ext>
            </a:extLst>
          </p:cNvPr>
          <p:cNvSpPr txBox="1"/>
          <p:nvPr/>
        </p:nvSpPr>
        <p:spPr>
          <a:xfrm>
            <a:off x="644218" y="289451"/>
            <a:ext cx="10655154" cy="369332"/>
          </a:xfrm>
          <a:prstGeom prst="rect">
            <a:avLst/>
          </a:prstGeom>
          <a:noFill/>
        </p:spPr>
        <p:txBody>
          <a:bodyPr wrap="square" rtlCol="0">
            <a:spAutoFit/>
          </a:bodyPr>
          <a:lstStyle/>
          <a:p>
            <a:pPr algn="ctr"/>
            <a:r>
              <a:rPr lang="en-US" dirty="0"/>
              <a:t>Auto Threshold Finding, Removing Collinear Columns Let Software Find Optimal Threshold—Default is .50</a:t>
            </a:r>
          </a:p>
        </p:txBody>
      </p:sp>
      <p:pic>
        <p:nvPicPr>
          <p:cNvPr id="5" name="Picture 4">
            <a:extLst>
              <a:ext uri="{FF2B5EF4-FFF2-40B4-BE49-F238E27FC236}">
                <a16:creationId xmlns:a16="http://schemas.microsoft.com/office/drawing/2014/main" id="{EA764D65-2EAD-4EEA-94CF-92C99832D1D7}"/>
              </a:ext>
            </a:extLst>
          </p:cNvPr>
          <p:cNvPicPr>
            <a:picLocks noChangeAspect="1"/>
          </p:cNvPicPr>
          <p:nvPr/>
        </p:nvPicPr>
        <p:blipFill>
          <a:blip r:embed="rId4"/>
          <a:stretch>
            <a:fillRect/>
          </a:stretch>
        </p:blipFill>
        <p:spPr>
          <a:xfrm>
            <a:off x="0" y="4308197"/>
            <a:ext cx="12192000" cy="2831971"/>
          </a:xfrm>
          <a:prstGeom prst="rect">
            <a:avLst/>
          </a:prstGeom>
        </p:spPr>
      </p:pic>
    </p:spTree>
    <p:extLst>
      <p:ext uri="{BB962C8B-B14F-4D97-AF65-F5344CB8AC3E}">
        <p14:creationId xmlns:p14="http://schemas.microsoft.com/office/powerpoint/2010/main" val="166298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7C23D-C1CA-417A-9A76-0A67EF922707}"/>
              </a:ext>
            </a:extLst>
          </p:cNvPr>
          <p:cNvPicPr>
            <a:picLocks noChangeAspect="1"/>
          </p:cNvPicPr>
          <p:nvPr/>
        </p:nvPicPr>
        <p:blipFill>
          <a:blip r:embed="rId2"/>
          <a:stretch>
            <a:fillRect/>
          </a:stretch>
        </p:blipFill>
        <p:spPr>
          <a:xfrm>
            <a:off x="218960" y="1602311"/>
            <a:ext cx="11409524" cy="3971429"/>
          </a:xfrm>
          <a:prstGeom prst="rect">
            <a:avLst/>
          </a:prstGeom>
        </p:spPr>
      </p:pic>
      <p:sp>
        <p:nvSpPr>
          <p:cNvPr id="3" name="TextBox 2">
            <a:extLst>
              <a:ext uri="{FF2B5EF4-FFF2-40B4-BE49-F238E27FC236}">
                <a16:creationId xmlns:a16="http://schemas.microsoft.com/office/drawing/2014/main" id="{72F34258-3535-40DE-A761-0561821E3C11}"/>
              </a:ext>
            </a:extLst>
          </p:cNvPr>
          <p:cNvSpPr txBox="1"/>
          <p:nvPr/>
        </p:nvSpPr>
        <p:spPr>
          <a:xfrm>
            <a:off x="1152939" y="397565"/>
            <a:ext cx="9978887" cy="369332"/>
          </a:xfrm>
          <a:prstGeom prst="rect">
            <a:avLst/>
          </a:prstGeom>
          <a:noFill/>
        </p:spPr>
        <p:txBody>
          <a:bodyPr wrap="square" rtlCol="0">
            <a:spAutoFit/>
          </a:bodyPr>
          <a:lstStyle/>
          <a:p>
            <a:pPr algn="ctr"/>
            <a:r>
              <a:rPr lang="en-US" dirty="0"/>
              <a:t>Logistic Regression Coefficients Showing Top 10 Variables Being Reduced to Two</a:t>
            </a:r>
          </a:p>
        </p:txBody>
      </p:sp>
      <p:cxnSp>
        <p:nvCxnSpPr>
          <p:cNvPr id="5" name="Straight Arrow Connector 4">
            <a:extLst>
              <a:ext uri="{FF2B5EF4-FFF2-40B4-BE49-F238E27FC236}">
                <a16:creationId xmlns:a16="http://schemas.microsoft.com/office/drawing/2014/main" id="{BFC1A1B1-95DC-48EE-AF6A-13A046D38CFB}"/>
              </a:ext>
            </a:extLst>
          </p:cNvPr>
          <p:cNvCxnSpPr>
            <a:cxnSpLocks/>
          </p:cNvCxnSpPr>
          <p:nvPr/>
        </p:nvCxnSpPr>
        <p:spPr>
          <a:xfrm flipV="1">
            <a:off x="6634716" y="4635795"/>
            <a:ext cx="4019107" cy="1254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3D135DA-578B-4C82-82EF-0E8BF1893518}"/>
              </a:ext>
            </a:extLst>
          </p:cNvPr>
          <p:cNvCxnSpPr/>
          <p:nvPr/>
        </p:nvCxnSpPr>
        <p:spPr>
          <a:xfrm flipV="1">
            <a:off x="6634716" y="3710763"/>
            <a:ext cx="4019107" cy="217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A4927E-F71A-4CF6-9F81-27FB09B2DFD1}"/>
              </a:ext>
            </a:extLst>
          </p:cNvPr>
          <p:cNvSpPr txBox="1"/>
          <p:nvPr/>
        </p:nvSpPr>
        <p:spPr>
          <a:xfrm>
            <a:off x="5027428" y="5709684"/>
            <a:ext cx="2137144" cy="369332"/>
          </a:xfrm>
          <a:prstGeom prst="rect">
            <a:avLst/>
          </a:prstGeom>
          <a:noFill/>
        </p:spPr>
        <p:txBody>
          <a:bodyPr wrap="square" rtlCol="0">
            <a:spAutoFit/>
          </a:bodyPr>
          <a:lstStyle/>
          <a:p>
            <a:pPr algn="ctr"/>
            <a:r>
              <a:rPr lang="en-US" dirty="0"/>
              <a:t>Significant</a:t>
            </a:r>
          </a:p>
        </p:txBody>
      </p:sp>
    </p:spTree>
    <p:extLst>
      <p:ext uri="{BB962C8B-B14F-4D97-AF65-F5344CB8AC3E}">
        <p14:creationId xmlns:p14="http://schemas.microsoft.com/office/powerpoint/2010/main" val="1231069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0D13DE-523A-4FDE-9782-D11564142254}"/>
              </a:ext>
            </a:extLst>
          </p:cNvPr>
          <p:cNvPicPr>
            <a:picLocks noChangeAspect="1"/>
          </p:cNvPicPr>
          <p:nvPr/>
        </p:nvPicPr>
        <p:blipFill>
          <a:blip r:embed="rId2"/>
          <a:stretch>
            <a:fillRect/>
          </a:stretch>
        </p:blipFill>
        <p:spPr>
          <a:xfrm>
            <a:off x="343619" y="1316692"/>
            <a:ext cx="11504762" cy="2323809"/>
          </a:xfrm>
          <a:prstGeom prst="rect">
            <a:avLst/>
          </a:prstGeom>
        </p:spPr>
      </p:pic>
      <p:sp>
        <p:nvSpPr>
          <p:cNvPr id="3" name="TextBox 2">
            <a:extLst>
              <a:ext uri="{FF2B5EF4-FFF2-40B4-BE49-F238E27FC236}">
                <a16:creationId xmlns:a16="http://schemas.microsoft.com/office/drawing/2014/main" id="{DB25E674-8F13-434C-AA2D-09B940DA939F}"/>
              </a:ext>
            </a:extLst>
          </p:cNvPr>
          <p:cNvSpPr txBox="1"/>
          <p:nvPr/>
        </p:nvSpPr>
        <p:spPr>
          <a:xfrm>
            <a:off x="1133475" y="86562"/>
            <a:ext cx="9925050" cy="830997"/>
          </a:xfrm>
          <a:prstGeom prst="rect">
            <a:avLst/>
          </a:prstGeom>
          <a:noFill/>
        </p:spPr>
        <p:txBody>
          <a:bodyPr wrap="square" rtlCol="0">
            <a:spAutoFit/>
          </a:bodyPr>
          <a:lstStyle/>
          <a:p>
            <a:pPr algn="ctr"/>
            <a:r>
              <a:rPr lang="en-US" sz="2400" dirty="0"/>
              <a:t>By Keeping Variables 34 and 92 We Are Able to Raise Recall A  Bit.</a:t>
            </a:r>
          </a:p>
          <a:p>
            <a:pPr algn="ctr"/>
            <a:r>
              <a:rPr lang="en-US" sz="2400" dirty="0"/>
              <a:t>It Gives Us A Sense That We May Be Able To Do Better Than Linear Models</a:t>
            </a:r>
          </a:p>
        </p:txBody>
      </p:sp>
      <p:sp>
        <p:nvSpPr>
          <p:cNvPr id="4" name="TextBox 3">
            <a:extLst>
              <a:ext uri="{FF2B5EF4-FFF2-40B4-BE49-F238E27FC236}">
                <a16:creationId xmlns:a16="http://schemas.microsoft.com/office/drawing/2014/main" id="{BA402FB0-16ED-4438-A87D-3DF4DA5B2F70}"/>
              </a:ext>
            </a:extLst>
          </p:cNvPr>
          <p:cNvSpPr txBox="1"/>
          <p:nvPr/>
        </p:nvSpPr>
        <p:spPr>
          <a:xfrm>
            <a:off x="343619" y="1006144"/>
            <a:ext cx="2996419" cy="369332"/>
          </a:xfrm>
          <a:prstGeom prst="rect">
            <a:avLst/>
          </a:prstGeom>
          <a:noFill/>
        </p:spPr>
        <p:txBody>
          <a:bodyPr wrap="square" rtlCol="0">
            <a:spAutoFit/>
          </a:bodyPr>
          <a:lstStyle/>
          <a:p>
            <a:r>
              <a:rPr lang="en-US" dirty="0"/>
              <a:t>Gradient Boosted Trees</a:t>
            </a:r>
          </a:p>
        </p:txBody>
      </p:sp>
      <p:pic>
        <p:nvPicPr>
          <p:cNvPr id="5" name="Picture 4">
            <a:extLst>
              <a:ext uri="{FF2B5EF4-FFF2-40B4-BE49-F238E27FC236}">
                <a16:creationId xmlns:a16="http://schemas.microsoft.com/office/drawing/2014/main" id="{A2A8A3E0-87D5-4904-A09D-218181341ED2}"/>
              </a:ext>
            </a:extLst>
          </p:cNvPr>
          <p:cNvPicPr>
            <a:picLocks noChangeAspect="1"/>
          </p:cNvPicPr>
          <p:nvPr/>
        </p:nvPicPr>
        <p:blipFill>
          <a:blip r:embed="rId3"/>
          <a:stretch>
            <a:fillRect/>
          </a:stretch>
        </p:blipFill>
        <p:spPr>
          <a:xfrm>
            <a:off x="343619" y="4225912"/>
            <a:ext cx="12095238" cy="2628571"/>
          </a:xfrm>
          <a:prstGeom prst="rect">
            <a:avLst/>
          </a:prstGeom>
        </p:spPr>
      </p:pic>
      <p:sp>
        <p:nvSpPr>
          <p:cNvPr id="6" name="TextBox 5">
            <a:extLst>
              <a:ext uri="{FF2B5EF4-FFF2-40B4-BE49-F238E27FC236}">
                <a16:creationId xmlns:a16="http://schemas.microsoft.com/office/drawing/2014/main" id="{CBF40CBB-F460-42A4-9533-ACEC5DD10F51}"/>
              </a:ext>
            </a:extLst>
          </p:cNvPr>
          <p:cNvSpPr txBox="1"/>
          <p:nvPr/>
        </p:nvSpPr>
        <p:spPr>
          <a:xfrm>
            <a:off x="343618" y="3799867"/>
            <a:ext cx="2996419" cy="369332"/>
          </a:xfrm>
          <a:prstGeom prst="rect">
            <a:avLst/>
          </a:prstGeom>
          <a:noFill/>
        </p:spPr>
        <p:txBody>
          <a:bodyPr wrap="square" rtlCol="0">
            <a:spAutoFit/>
          </a:bodyPr>
          <a:lstStyle/>
          <a:p>
            <a:r>
              <a:rPr lang="en-US" dirty="0"/>
              <a:t>Deep Learning</a:t>
            </a:r>
          </a:p>
        </p:txBody>
      </p:sp>
    </p:spTree>
    <p:extLst>
      <p:ext uri="{BB962C8B-B14F-4D97-AF65-F5344CB8AC3E}">
        <p14:creationId xmlns:p14="http://schemas.microsoft.com/office/powerpoint/2010/main" val="350139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F70A63-F8A6-46BD-8668-02AF089518CD}"/>
              </a:ext>
            </a:extLst>
          </p:cNvPr>
          <p:cNvSpPr txBox="1"/>
          <p:nvPr/>
        </p:nvSpPr>
        <p:spPr>
          <a:xfrm>
            <a:off x="1351128" y="341194"/>
            <a:ext cx="8980227" cy="369332"/>
          </a:xfrm>
          <a:prstGeom prst="rect">
            <a:avLst/>
          </a:prstGeom>
          <a:noFill/>
        </p:spPr>
        <p:txBody>
          <a:bodyPr wrap="square" rtlCol="0">
            <a:spAutoFit/>
          </a:bodyPr>
          <a:lstStyle/>
          <a:p>
            <a:pPr algn="ctr"/>
            <a:r>
              <a:rPr lang="en-US" dirty="0"/>
              <a:t>ROC Comparison Operator in Rapidminer</a:t>
            </a:r>
          </a:p>
        </p:txBody>
      </p:sp>
      <p:pic>
        <p:nvPicPr>
          <p:cNvPr id="2" name="Picture 1">
            <a:extLst>
              <a:ext uri="{FF2B5EF4-FFF2-40B4-BE49-F238E27FC236}">
                <a16:creationId xmlns:a16="http://schemas.microsoft.com/office/drawing/2014/main" id="{6038C4CA-6CB8-4AA7-8604-6D39B055C245}"/>
              </a:ext>
            </a:extLst>
          </p:cNvPr>
          <p:cNvPicPr>
            <a:picLocks noChangeAspect="1"/>
          </p:cNvPicPr>
          <p:nvPr/>
        </p:nvPicPr>
        <p:blipFill>
          <a:blip r:embed="rId2"/>
          <a:stretch>
            <a:fillRect/>
          </a:stretch>
        </p:blipFill>
        <p:spPr>
          <a:xfrm>
            <a:off x="0" y="1183613"/>
            <a:ext cx="12192000" cy="4490774"/>
          </a:xfrm>
          <a:prstGeom prst="rect">
            <a:avLst/>
          </a:prstGeom>
        </p:spPr>
      </p:pic>
    </p:spTree>
    <p:extLst>
      <p:ext uri="{BB962C8B-B14F-4D97-AF65-F5344CB8AC3E}">
        <p14:creationId xmlns:p14="http://schemas.microsoft.com/office/powerpoint/2010/main" val="124796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D773D9-32E7-41CA-9061-17AD4645291B}"/>
              </a:ext>
            </a:extLst>
          </p:cNvPr>
          <p:cNvPicPr>
            <a:picLocks noChangeAspect="1"/>
          </p:cNvPicPr>
          <p:nvPr/>
        </p:nvPicPr>
        <p:blipFill>
          <a:blip r:embed="rId2"/>
          <a:stretch>
            <a:fillRect/>
          </a:stretch>
        </p:blipFill>
        <p:spPr>
          <a:xfrm>
            <a:off x="0" y="155739"/>
            <a:ext cx="12192000" cy="6546522"/>
          </a:xfrm>
          <a:prstGeom prst="rect">
            <a:avLst/>
          </a:prstGeom>
        </p:spPr>
      </p:pic>
      <p:sp>
        <p:nvSpPr>
          <p:cNvPr id="4" name="TextBox 3">
            <a:extLst>
              <a:ext uri="{FF2B5EF4-FFF2-40B4-BE49-F238E27FC236}">
                <a16:creationId xmlns:a16="http://schemas.microsoft.com/office/drawing/2014/main" id="{961DF409-CC12-4F34-9214-ED6271A26D12}"/>
              </a:ext>
            </a:extLst>
          </p:cNvPr>
          <p:cNvSpPr txBox="1"/>
          <p:nvPr/>
        </p:nvSpPr>
        <p:spPr>
          <a:xfrm>
            <a:off x="4731996" y="70524"/>
            <a:ext cx="1650380" cy="646331"/>
          </a:xfrm>
          <a:prstGeom prst="rect">
            <a:avLst/>
          </a:prstGeom>
          <a:noFill/>
        </p:spPr>
        <p:txBody>
          <a:bodyPr wrap="square" rtlCol="0">
            <a:spAutoFit/>
          </a:bodyPr>
          <a:lstStyle/>
          <a:p>
            <a:r>
              <a:rPr lang="en-US" dirty="0"/>
              <a:t>Exercise 3a Data</a:t>
            </a:r>
          </a:p>
        </p:txBody>
      </p:sp>
      <p:sp>
        <p:nvSpPr>
          <p:cNvPr id="5" name="TextBox 4">
            <a:extLst>
              <a:ext uri="{FF2B5EF4-FFF2-40B4-BE49-F238E27FC236}">
                <a16:creationId xmlns:a16="http://schemas.microsoft.com/office/drawing/2014/main" id="{0C287BE8-F0C3-4C02-8525-7D60353799F9}"/>
              </a:ext>
            </a:extLst>
          </p:cNvPr>
          <p:cNvSpPr txBox="1"/>
          <p:nvPr/>
        </p:nvSpPr>
        <p:spPr>
          <a:xfrm>
            <a:off x="2832652" y="1093304"/>
            <a:ext cx="3051313" cy="369332"/>
          </a:xfrm>
          <a:prstGeom prst="rect">
            <a:avLst/>
          </a:prstGeom>
          <a:noFill/>
        </p:spPr>
        <p:txBody>
          <a:bodyPr wrap="square" rtlCol="0">
            <a:spAutoFit/>
          </a:bodyPr>
          <a:lstStyle/>
          <a:p>
            <a:r>
              <a:rPr lang="en-US" dirty="0"/>
              <a:t>Gradient Boosted Trees</a:t>
            </a:r>
          </a:p>
        </p:txBody>
      </p:sp>
      <p:cxnSp>
        <p:nvCxnSpPr>
          <p:cNvPr id="7" name="Straight Arrow Connector 6">
            <a:extLst>
              <a:ext uri="{FF2B5EF4-FFF2-40B4-BE49-F238E27FC236}">
                <a16:creationId xmlns:a16="http://schemas.microsoft.com/office/drawing/2014/main" id="{26507E66-210C-40A2-8BD9-AC78F779875D}"/>
              </a:ext>
            </a:extLst>
          </p:cNvPr>
          <p:cNvCxnSpPr>
            <a:cxnSpLocks/>
          </p:cNvCxnSpPr>
          <p:nvPr/>
        </p:nvCxnSpPr>
        <p:spPr>
          <a:xfrm flipH="1">
            <a:off x="3637722" y="1462636"/>
            <a:ext cx="178905" cy="1161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5AF70F-489A-4788-92BD-F7EF1F986E4E}"/>
              </a:ext>
            </a:extLst>
          </p:cNvPr>
          <p:cNvSpPr txBox="1"/>
          <p:nvPr/>
        </p:nvSpPr>
        <p:spPr>
          <a:xfrm>
            <a:off x="491735" y="1175123"/>
            <a:ext cx="1868557" cy="1200329"/>
          </a:xfrm>
          <a:prstGeom prst="rect">
            <a:avLst/>
          </a:prstGeom>
          <a:noFill/>
        </p:spPr>
        <p:txBody>
          <a:bodyPr wrap="square" rtlCol="0">
            <a:spAutoFit/>
          </a:bodyPr>
          <a:lstStyle/>
          <a:p>
            <a:r>
              <a:rPr lang="en-US" dirty="0"/>
              <a:t>Logistic Regression (with or without regularization)</a:t>
            </a:r>
          </a:p>
        </p:txBody>
      </p:sp>
      <p:cxnSp>
        <p:nvCxnSpPr>
          <p:cNvPr id="12" name="Straight Arrow Connector 11">
            <a:extLst>
              <a:ext uri="{FF2B5EF4-FFF2-40B4-BE49-F238E27FC236}">
                <a16:creationId xmlns:a16="http://schemas.microsoft.com/office/drawing/2014/main" id="{9A86B702-B56B-4522-9823-0D50E9B23EAA}"/>
              </a:ext>
            </a:extLst>
          </p:cNvPr>
          <p:cNvCxnSpPr/>
          <p:nvPr/>
        </p:nvCxnSpPr>
        <p:spPr>
          <a:xfrm>
            <a:off x="1292087" y="2375452"/>
            <a:ext cx="1729409" cy="844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867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F19400-A228-49A8-B313-866FED5439AF}"/>
              </a:ext>
            </a:extLst>
          </p:cNvPr>
          <p:cNvPicPr>
            <a:picLocks noChangeAspect="1"/>
          </p:cNvPicPr>
          <p:nvPr/>
        </p:nvPicPr>
        <p:blipFill>
          <a:blip r:embed="rId2"/>
          <a:stretch>
            <a:fillRect/>
          </a:stretch>
        </p:blipFill>
        <p:spPr>
          <a:xfrm>
            <a:off x="986526" y="66675"/>
            <a:ext cx="10791825" cy="6724650"/>
          </a:xfrm>
          <a:prstGeom prst="rect">
            <a:avLst/>
          </a:prstGeom>
        </p:spPr>
      </p:pic>
      <p:sp>
        <p:nvSpPr>
          <p:cNvPr id="3" name="TextBox 2">
            <a:extLst>
              <a:ext uri="{FF2B5EF4-FFF2-40B4-BE49-F238E27FC236}">
                <a16:creationId xmlns:a16="http://schemas.microsoft.com/office/drawing/2014/main" id="{B91838FF-7299-44D3-804A-9A6A46026547}"/>
              </a:ext>
            </a:extLst>
          </p:cNvPr>
          <p:cNvSpPr txBox="1"/>
          <p:nvPr/>
        </p:nvSpPr>
        <p:spPr>
          <a:xfrm>
            <a:off x="396607" y="418641"/>
            <a:ext cx="2071171" cy="646331"/>
          </a:xfrm>
          <a:prstGeom prst="rect">
            <a:avLst/>
          </a:prstGeom>
          <a:noFill/>
        </p:spPr>
        <p:txBody>
          <a:bodyPr wrap="square" rtlCol="0">
            <a:spAutoFit/>
          </a:bodyPr>
          <a:lstStyle/>
          <a:p>
            <a:r>
              <a:rPr lang="en-US" dirty="0"/>
              <a:t>Automodel Perspective</a:t>
            </a:r>
          </a:p>
        </p:txBody>
      </p:sp>
    </p:spTree>
    <p:extLst>
      <p:ext uri="{BB962C8B-B14F-4D97-AF65-F5344CB8AC3E}">
        <p14:creationId xmlns:p14="http://schemas.microsoft.com/office/powerpoint/2010/main" val="3216716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607E46-4473-424D-9C44-296D20633B8A}"/>
              </a:ext>
            </a:extLst>
          </p:cNvPr>
          <p:cNvSpPr txBox="1"/>
          <p:nvPr/>
        </p:nvSpPr>
        <p:spPr>
          <a:xfrm>
            <a:off x="143059" y="0"/>
            <a:ext cx="2005070" cy="1200329"/>
          </a:xfrm>
          <a:prstGeom prst="rect">
            <a:avLst/>
          </a:prstGeom>
          <a:noFill/>
        </p:spPr>
        <p:txBody>
          <a:bodyPr wrap="square" rtlCol="0">
            <a:spAutoFit/>
          </a:bodyPr>
          <a:lstStyle/>
          <a:p>
            <a:r>
              <a:rPr lang="en-US" dirty="0"/>
              <a:t>Moving the Threshold to Deal With the Imbalance</a:t>
            </a:r>
          </a:p>
        </p:txBody>
      </p:sp>
      <p:pic>
        <p:nvPicPr>
          <p:cNvPr id="6" name="Picture 5">
            <a:extLst>
              <a:ext uri="{FF2B5EF4-FFF2-40B4-BE49-F238E27FC236}">
                <a16:creationId xmlns:a16="http://schemas.microsoft.com/office/drawing/2014/main" id="{72ED7CD4-D618-4652-A053-3C5481FD75CD}"/>
              </a:ext>
            </a:extLst>
          </p:cNvPr>
          <p:cNvPicPr>
            <a:picLocks noChangeAspect="1"/>
          </p:cNvPicPr>
          <p:nvPr/>
        </p:nvPicPr>
        <p:blipFill>
          <a:blip r:embed="rId2"/>
          <a:stretch>
            <a:fillRect/>
          </a:stretch>
        </p:blipFill>
        <p:spPr>
          <a:xfrm>
            <a:off x="2420471" y="323165"/>
            <a:ext cx="6275294" cy="2618378"/>
          </a:xfrm>
          <a:prstGeom prst="rect">
            <a:avLst/>
          </a:prstGeom>
        </p:spPr>
      </p:pic>
      <p:pic>
        <p:nvPicPr>
          <p:cNvPr id="7" name="Picture 6">
            <a:extLst>
              <a:ext uri="{FF2B5EF4-FFF2-40B4-BE49-F238E27FC236}">
                <a16:creationId xmlns:a16="http://schemas.microsoft.com/office/drawing/2014/main" id="{DE970161-7BC0-4E17-93E0-FD42A469AF88}"/>
              </a:ext>
            </a:extLst>
          </p:cNvPr>
          <p:cNvPicPr>
            <a:picLocks noChangeAspect="1"/>
          </p:cNvPicPr>
          <p:nvPr/>
        </p:nvPicPr>
        <p:blipFill>
          <a:blip r:embed="rId3"/>
          <a:stretch>
            <a:fillRect/>
          </a:stretch>
        </p:blipFill>
        <p:spPr>
          <a:xfrm>
            <a:off x="2619588" y="3126355"/>
            <a:ext cx="5900671" cy="3247115"/>
          </a:xfrm>
          <a:prstGeom prst="rect">
            <a:avLst/>
          </a:prstGeom>
        </p:spPr>
      </p:pic>
    </p:spTree>
    <p:extLst>
      <p:ext uri="{BB962C8B-B14F-4D97-AF65-F5344CB8AC3E}">
        <p14:creationId xmlns:p14="http://schemas.microsoft.com/office/powerpoint/2010/main" val="1071019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B5C503-EE78-4D06-BC2E-120AD5F51161}"/>
              </a:ext>
            </a:extLst>
          </p:cNvPr>
          <p:cNvPicPr>
            <a:picLocks noChangeAspect="1"/>
          </p:cNvPicPr>
          <p:nvPr/>
        </p:nvPicPr>
        <p:blipFill>
          <a:blip r:embed="rId2"/>
          <a:stretch>
            <a:fillRect/>
          </a:stretch>
        </p:blipFill>
        <p:spPr>
          <a:xfrm>
            <a:off x="645931" y="1128339"/>
            <a:ext cx="10900137" cy="2300661"/>
          </a:xfrm>
          <a:prstGeom prst="rect">
            <a:avLst/>
          </a:prstGeom>
        </p:spPr>
      </p:pic>
      <p:sp>
        <p:nvSpPr>
          <p:cNvPr id="3" name="TextBox 2">
            <a:extLst>
              <a:ext uri="{FF2B5EF4-FFF2-40B4-BE49-F238E27FC236}">
                <a16:creationId xmlns:a16="http://schemas.microsoft.com/office/drawing/2014/main" id="{3967106B-4427-4993-A446-B806C4062D0F}"/>
              </a:ext>
            </a:extLst>
          </p:cNvPr>
          <p:cNvSpPr txBox="1"/>
          <p:nvPr/>
        </p:nvSpPr>
        <p:spPr>
          <a:xfrm>
            <a:off x="322729" y="179294"/>
            <a:ext cx="11098306" cy="369332"/>
          </a:xfrm>
          <a:prstGeom prst="rect">
            <a:avLst/>
          </a:prstGeom>
          <a:noFill/>
        </p:spPr>
        <p:txBody>
          <a:bodyPr wrap="square" rtlCol="0">
            <a:spAutoFit/>
          </a:bodyPr>
          <a:lstStyle/>
          <a:p>
            <a:pPr algn="ctr"/>
            <a:r>
              <a:rPr lang="en-US" dirty="0"/>
              <a:t>By Adjusting the Threshold We are Moving Our Point on The ROC Envelope</a:t>
            </a:r>
          </a:p>
        </p:txBody>
      </p:sp>
    </p:spTree>
    <p:extLst>
      <p:ext uri="{BB962C8B-B14F-4D97-AF65-F5344CB8AC3E}">
        <p14:creationId xmlns:p14="http://schemas.microsoft.com/office/powerpoint/2010/main" val="2562274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83B419-3810-4313-8137-FFAE8098D8E5}"/>
              </a:ext>
            </a:extLst>
          </p:cNvPr>
          <p:cNvPicPr>
            <a:picLocks noChangeAspect="1"/>
          </p:cNvPicPr>
          <p:nvPr/>
        </p:nvPicPr>
        <p:blipFill>
          <a:blip r:embed="rId2"/>
          <a:stretch>
            <a:fillRect/>
          </a:stretch>
        </p:blipFill>
        <p:spPr>
          <a:xfrm>
            <a:off x="2671482" y="549182"/>
            <a:ext cx="7877978" cy="2709773"/>
          </a:xfrm>
          <a:prstGeom prst="rect">
            <a:avLst/>
          </a:prstGeom>
        </p:spPr>
      </p:pic>
      <p:pic>
        <p:nvPicPr>
          <p:cNvPr id="3" name="Picture 2">
            <a:extLst>
              <a:ext uri="{FF2B5EF4-FFF2-40B4-BE49-F238E27FC236}">
                <a16:creationId xmlns:a16="http://schemas.microsoft.com/office/drawing/2014/main" id="{1F57C9A4-58A9-4E13-A6A8-6110591084B5}"/>
              </a:ext>
            </a:extLst>
          </p:cNvPr>
          <p:cNvPicPr>
            <a:picLocks noChangeAspect="1"/>
          </p:cNvPicPr>
          <p:nvPr/>
        </p:nvPicPr>
        <p:blipFill>
          <a:blip r:embed="rId3"/>
          <a:stretch>
            <a:fillRect/>
          </a:stretch>
        </p:blipFill>
        <p:spPr>
          <a:xfrm>
            <a:off x="4410635" y="3429000"/>
            <a:ext cx="3730306" cy="2879818"/>
          </a:xfrm>
          <a:prstGeom prst="rect">
            <a:avLst/>
          </a:prstGeom>
        </p:spPr>
      </p:pic>
      <p:sp>
        <p:nvSpPr>
          <p:cNvPr id="4" name="TextBox 3">
            <a:extLst>
              <a:ext uri="{FF2B5EF4-FFF2-40B4-BE49-F238E27FC236}">
                <a16:creationId xmlns:a16="http://schemas.microsoft.com/office/drawing/2014/main" id="{0FF9D740-CB95-4B79-862F-3880108E7C79}"/>
              </a:ext>
            </a:extLst>
          </p:cNvPr>
          <p:cNvSpPr txBox="1"/>
          <p:nvPr/>
        </p:nvSpPr>
        <p:spPr>
          <a:xfrm>
            <a:off x="340659" y="3599046"/>
            <a:ext cx="3119717" cy="923330"/>
          </a:xfrm>
          <a:prstGeom prst="rect">
            <a:avLst/>
          </a:prstGeom>
          <a:noFill/>
        </p:spPr>
        <p:txBody>
          <a:bodyPr wrap="square" rtlCol="0">
            <a:spAutoFit/>
          </a:bodyPr>
          <a:lstStyle/>
          <a:p>
            <a:r>
              <a:rPr lang="en-US" dirty="0"/>
              <a:t>….Which gives a similar result to doing our own balancing and adjusting the threshold</a:t>
            </a:r>
          </a:p>
        </p:txBody>
      </p:sp>
    </p:spTree>
    <p:extLst>
      <p:ext uri="{BB962C8B-B14F-4D97-AF65-F5344CB8AC3E}">
        <p14:creationId xmlns:p14="http://schemas.microsoft.com/office/powerpoint/2010/main" val="67146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EAFB61-E8ED-42EA-95D7-C5005EA6A287}"/>
              </a:ext>
            </a:extLst>
          </p:cNvPr>
          <p:cNvPicPr>
            <a:picLocks noChangeAspect="1"/>
          </p:cNvPicPr>
          <p:nvPr/>
        </p:nvPicPr>
        <p:blipFill>
          <a:blip r:embed="rId2"/>
          <a:stretch>
            <a:fillRect/>
          </a:stretch>
        </p:blipFill>
        <p:spPr>
          <a:xfrm>
            <a:off x="462666" y="2305190"/>
            <a:ext cx="11266667" cy="2247619"/>
          </a:xfrm>
          <a:prstGeom prst="rect">
            <a:avLst/>
          </a:prstGeom>
        </p:spPr>
      </p:pic>
      <p:sp>
        <p:nvSpPr>
          <p:cNvPr id="3" name="TextBox 2">
            <a:extLst>
              <a:ext uri="{FF2B5EF4-FFF2-40B4-BE49-F238E27FC236}">
                <a16:creationId xmlns:a16="http://schemas.microsoft.com/office/drawing/2014/main" id="{8276562B-E14E-4E22-81E0-866F1513BBEC}"/>
              </a:ext>
            </a:extLst>
          </p:cNvPr>
          <p:cNvSpPr txBox="1"/>
          <p:nvPr/>
        </p:nvSpPr>
        <p:spPr>
          <a:xfrm>
            <a:off x="1990165" y="484094"/>
            <a:ext cx="8068235" cy="369332"/>
          </a:xfrm>
          <a:prstGeom prst="rect">
            <a:avLst/>
          </a:prstGeom>
          <a:noFill/>
        </p:spPr>
        <p:txBody>
          <a:bodyPr wrap="square" rtlCol="0">
            <a:spAutoFit/>
          </a:bodyPr>
          <a:lstStyle/>
          <a:p>
            <a:r>
              <a:rPr lang="en-US" dirty="0"/>
              <a:t>Using balanced sampling with threshold adjust…..</a:t>
            </a:r>
          </a:p>
        </p:txBody>
      </p:sp>
    </p:spTree>
    <p:extLst>
      <p:ext uri="{BB962C8B-B14F-4D97-AF65-F5344CB8AC3E}">
        <p14:creationId xmlns:p14="http://schemas.microsoft.com/office/powerpoint/2010/main" val="2998567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575229-F4AD-415F-B3DE-3BE8F2FE8B73}"/>
              </a:ext>
            </a:extLst>
          </p:cNvPr>
          <p:cNvPicPr>
            <a:picLocks noChangeAspect="1"/>
          </p:cNvPicPr>
          <p:nvPr/>
        </p:nvPicPr>
        <p:blipFill>
          <a:blip r:embed="rId2"/>
          <a:stretch>
            <a:fillRect/>
          </a:stretch>
        </p:blipFill>
        <p:spPr>
          <a:xfrm>
            <a:off x="1439619" y="257571"/>
            <a:ext cx="10752381" cy="6342857"/>
          </a:xfrm>
          <a:prstGeom prst="rect">
            <a:avLst/>
          </a:prstGeom>
        </p:spPr>
      </p:pic>
      <p:sp>
        <p:nvSpPr>
          <p:cNvPr id="3" name="TextBox 2">
            <a:extLst>
              <a:ext uri="{FF2B5EF4-FFF2-40B4-BE49-F238E27FC236}">
                <a16:creationId xmlns:a16="http://schemas.microsoft.com/office/drawing/2014/main" id="{E2E0BAA5-EDC8-41A7-9F08-EB22BAAB7B88}"/>
              </a:ext>
            </a:extLst>
          </p:cNvPr>
          <p:cNvSpPr txBox="1"/>
          <p:nvPr/>
        </p:nvSpPr>
        <p:spPr>
          <a:xfrm>
            <a:off x="-51155" y="817737"/>
            <a:ext cx="2008094" cy="646331"/>
          </a:xfrm>
          <a:prstGeom prst="rect">
            <a:avLst/>
          </a:prstGeom>
          <a:noFill/>
        </p:spPr>
        <p:txBody>
          <a:bodyPr wrap="square" rtlCol="0">
            <a:spAutoFit/>
          </a:bodyPr>
          <a:lstStyle/>
          <a:p>
            <a:r>
              <a:rPr lang="en-US" dirty="0"/>
              <a:t>True Positive</a:t>
            </a:r>
          </a:p>
          <a:p>
            <a:r>
              <a:rPr lang="en-US" dirty="0"/>
              <a:t> Rate is Recall</a:t>
            </a:r>
          </a:p>
        </p:txBody>
      </p:sp>
      <p:cxnSp>
        <p:nvCxnSpPr>
          <p:cNvPr id="5" name="Straight Arrow Connector 4">
            <a:extLst>
              <a:ext uri="{FF2B5EF4-FFF2-40B4-BE49-F238E27FC236}">
                <a16:creationId xmlns:a16="http://schemas.microsoft.com/office/drawing/2014/main" id="{FC893D50-512E-4B9A-BC2E-D149224E457E}"/>
              </a:ext>
            </a:extLst>
          </p:cNvPr>
          <p:cNvCxnSpPr/>
          <p:nvPr/>
        </p:nvCxnSpPr>
        <p:spPr>
          <a:xfrm>
            <a:off x="466165" y="1596590"/>
            <a:ext cx="2294964" cy="2580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511A18-20E5-4BDE-A632-A8BFF2FF13E9}"/>
              </a:ext>
            </a:extLst>
          </p:cNvPr>
          <p:cNvSpPr txBox="1"/>
          <p:nvPr/>
        </p:nvSpPr>
        <p:spPr>
          <a:xfrm>
            <a:off x="0" y="2887071"/>
            <a:ext cx="1455400" cy="3693319"/>
          </a:xfrm>
          <a:prstGeom prst="rect">
            <a:avLst/>
          </a:prstGeom>
          <a:noFill/>
        </p:spPr>
        <p:txBody>
          <a:bodyPr wrap="square" rtlCol="0">
            <a:spAutoFit/>
          </a:bodyPr>
          <a:lstStyle/>
          <a:p>
            <a:r>
              <a:rPr lang="en-US" dirty="0"/>
              <a:t>We Let the System Optimize By Configuring Threshold on Your Own If the Situation Calls For it.</a:t>
            </a:r>
          </a:p>
          <a:p>
            <a:endParaRPr lang="en-US" dirty="0"/>
          </a:p>
          <a:p>
            <a:r>
              <a:rPr lang="en-US" dirty="0"/>
              <a:t>But Automodel does not do this.</a:t>
            </a:r>
          </a:p>
        </p:txBody>
      </p:sp>
    </p:spTree>
    <p:extLst>
      <p:ext uri="{BB962C8B-B14F-4D97-AF65-F5344CB8AC3E}">
        <p14:creationId xmlns:p14="http://schemas.microsoft.com/office/powerpoint/2010/main" val="138905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212C6-D9B0-4452-94E1-B981FF3AB68D}"/>
              </a:ext>
            </a:extLst>
          </p:cNvPr>
          <p:cNvPicPr>
            <a:picLocks noChangeAspect="1"/>
          </p:cNvPicPr>
          <p:nvPr/>
        </p:nvPicPr>
        <p:blipFill>
          <a:blip r:embed="rId2"/>
          <a:stretch>
            <a:fillRect/>
          </a:stretch>
        </p:blipFill>
        <p:spPr>
          <a:xfrm>
            <a:off x="3701053" y="1547366"/>
            <a:ext cx="3482461" cy="2896235"/>
          </a:xfrm>
          <a:prstGeom prst="rect">
            <a:avLst/>
          </a:prstGeom>
        </p:spPr>
      </p:pic>
      <p:sp>
        <p:nvSpPr>
          <p:cNvPr id="3" name="TextBox 2">
            <a:extLst>
              <a:ext uri="{FF2B5EF4-FFF2-40B4-BE49-F238E27FC236}">
                <a16:creationId xmlns:a16="http://schemas.microsoft.com/office/drawing/2014/main" id="{FAAFEA3F-82D8-4019-9BC1-8F9F1B3F494A}"/>
              </a:ext>
            </a:extLst>
          </p:cNvPr>
          <p:cNvSpPr txBox="1"/>
          <p:nvPr/>
        </p:nvSpPr>
        <p:spPr>
          <a:xfrm>
            <a:off x="1849652" y="4941302"/>
            <a:ext cx="10667724" cy="369332"/>
          </a:xfrm>
          <a:prstGeom prst="rect">
            <a:avLst/>
          </a:prstGeom>
          <a:noFill/>
        </p:spPr>
        <p:txBody>
          <a:bodyPr wrap="square" rtlCol="0">
            <a:spAutoFit/>
          </a:bodyPr>
          <a:lstStyle/>
          <a:p>
            <a:r>
              <a:rPr lang="en-US" dirty="0"/>
              <a:t>We may choose to accept a small amount of bias if we can reduce variance substantially</a:t>
            </a:r>
          </a:p>
        </p:txBody>
      </p:sp>
      <p:sp>
        <p:nvSpPr>
          <p:cNvPr id="5" name="TextBox 4">
            <a:extLst>
              <a:ext uri="{FF2B5EF4-FFF2-40B4-BE49-F238E27FC236}">
                <a16:creationId xmlns:a16="http://schemas.microsoft.com/office/drawing/2014/main" id="{F8C69BFA-00EB-4AF9-8A8D-76338D0B7D3A}"/>
              </a:ext>
            </a:extLst>
          </p:cNvPr>
          <p:cNvSpPr txBox="1"/>
          <p:nvPr/>
        </p:nvSpPr>
        <p:spPr>
          <a:xfrm>
            <a:off x="3543300" y="190500"/>
            <a:ext cx="4419600" cy="1077218"/>
          </a:xfrm>
          <a:prstGeom prst="rect">
            <a:avLst/>
          </a:prstGeom>
          <a:noFill/>
        </p:spPr>
        <p:txBody>
          <a:bodyPr wrap="square" rtlCol="0">
            <a:spAutoFit/>
          </a:bodyPr>
          <a:lstStyle/>
          <a:p>
            <a:pPr algn="ctr"/>
            <a:r>
              <a:rPr lang="en-US" sz="3200" dirty="0"/>
              <a:t>Bias and Variance Discussion</a:t>
            </a:r>
          </a:p>
        </p:txBody>
      </p:sp>
    </p:spTree>
    <p:extLst>
      <p:ext uri="{BB962C8B-B14F-4D97-AF65-F5344CB8AC3E}">
        <p14:creationId xmlns:p14="http://schemas.microsoft.com/office/powerpoint/2010/main" val="2745021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114D19-CB2A-4966-BBDF-96354F462F64}"/>
              </a:ext>
            </a:extLst>
          </p:cNvPr>
          <p:cNvSpPr txBox="1"/>
          <p:nvPr/>
        </p:nvSpPr>
        <p:spPr>
          <a:xfrm>
            <a:off x="1322024" y="132202"/>
            <a:ext cx="9221118" cy="584775"/>
          </a:xfrm>
          <a:prstGeom prst="rect">
            <a:avLst/>
          </a:prstGeom>
          <a:noFill/>
        </p:spPr>
        <p:txBody>
          <a:bodyPr wrap="square" rtlCol="0">
            <a:spAutoFit/>
          </a:bodyPr>
          <a:lstStyle/>
          <a:p>
            <a:pPr algn="ctr"/>
            <a:r>
              <a:rPr lang="en-US" sz="3200" dirty="0"/>
              <a:t>Dataset 3b and Turbo Prep</a:t>
            </a:r>
          </a:p>
        </p:txBody>
      </p:sp>
      <p:pic>
        <p:nvPicPr>
          <p:cNvPr id="3" name="Picture 2">
            <a:extLst>
              <a:ext uri="{FF2B5EF4-FFF2-40B4-BE49-F238E27FC236}">
                <a16:creationId xmlns:a16="http://schemas.microsoft.com/office/drawing/2014/main" id="{A52CF183-9CEE-482C-9B41-0C098195997D}"/>
              </a:ext>
            </a:extLst>
          </p:cNvPr>
          <p:cNvPicPr>
            <a:picLocks noChangeAspect="1"/>
          </p:cNvPicPr>
          <p:nvPr/>
        </p:nvPicPr>
        <p:blipFill>
          <a:blip r:embed="rId2"/>
          <a:stretch>
            <a:fillRect/>
          </a:stretch>
        </p:blipFill>
        <p:spPr>
          <a:xfrm>
            <a:off x="917670" y="1714500"/>
            <a:ext cx="10029825" cy="3429000"/>
          </a:xfrm>
          <a:prstGeom prst="rect">
            <a:avLst/>
          </a:prstGeom>
        </p:spPr>
      </p:pic>
      <p:sp>
        <p:nvSpPr>
          <p:cNvPr id="4" name="TextBox 3">
            <a:extLst>
              <a:ext uri="{FF2B5EF4-FFF2-40B4-BE49-F238E27FC236}">
                <a16:creationId xmlns:a16="http://schemas.microsoft.com/office/drawing/2014/main" id="{E84879B5-179C-4A48-B5E5-CA26E562E678}"/>
              </a:ext>
            </a:extLst>
          </p:cNvPr>
          <p:cNvSpPr txBox="1"/>
          <p:nvPr/>
        </p:nvSpPr>
        <p:spPr>
          <a:xfrm>
            <a:off x="1244906" y="5420299"/>
            <a:ext cx="9760945" cy="369332"/>
          </a:xfrm>
          <a:prstGeom prst="rect">
            <a:avLst/>
          </a:prstGeom>
          <a:noFill/>
        </p:spPr>
        <p:txBody>
          <a:bodyPr wrap="square" rtlCol="0">
            <a:spAutoFit/>
          </a:bodyPr>
          <a:lstStyle/>
          <a:p>
            <a:pPr algn="ctr"/>
            <a:r>
              <a:rPr lang="en-US" dirty="0"/>
              <a:t>Dataset 3b is Very Much Unprocessed, Let’s Go Through the Turbo Prep Feature</a:t>
            </a:r>
          </a:p>
        </p:txBody>
      </p:sp>
    </p:spTree>
    <p:extLst>
      <p:ext uri="{BB962C8B-B14F-4D97-AF65-F5344CB8AC3E}">
        <p14:creationId xmlns:p14="http://schemas.microsoft.com/office/powerpoint/2010/main" val="3579315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820CA-DA23-4FBA-B310-1ECB6665D654}"/>
              </a:ext>
            </a:extLst>
          </p:cNvPr>
          <p:cNvPicPr>
            <a:picLocks noChangeAspect="1"/>
          </p:cNvPicPr>
          <p:nvPr/>
        </p:nvPicPr>
        <p:blipFill>
          <a:blip r:embed="rId2"/>
          <a:stretch>
            <a:fillRect/>
          </a:stretch>
        </p:blipFill>
        <p:spPr>
          <a:xfrm>
            <a:off x="0" y="54821"/>
            <a:ext cx="5327650" cy="6748357"/>
          </a:xfrm>
          <a:prstGeom prst="rect">
            <a:avLst/>
          </a:prstGeom>
        </p:spPr>
      </p:pic>
      <p:pic>
        <p:nvPicPr>
          <p:cNvPr id="3" name="Picture 2">
            <a:extLst>
              <a:ext uri="{FF2B5EF4-FFF2-40B4-BE49-F238E27FC236}">
                <a16:creationId xmlns:a16="http://schemas.microsoft.com/office/drawing/2014/main" id="{76677C42-BD0D-4108-8BD3-24FB8BA42B7E}"/>
              </a:ext>
            </a:extLst>
          </p:cNvPr>
          <p:cNvPicPr>
            <a:picLocks noChangeAspect="1"/>
          </p:cNvPicPr>
          <p:nvPr/>
        </p:nvPicPr>
        <p:blipFill>
          <a:blip r:embed="rId3"/>
          <a:stretch>
            <a:fillRect/>
          </a:stretch>
        </p:blipFill>
        <p:spPr>
          <a:xfrm>
            <a:off x="5327650" y="242887"/>
            <a:ext cx="7029450" cy="4280755"/>
          </a:xfrm>
          <a:prstGeom prst="rect">
            <a:avLst/>
          </a:prstGeom>
        </p:spPr>
      </p:pic>
      <p:sp>
        <p:nvSpPr>
          <p:cNvPr id="4" name="TextBox 3">
            <a:extLst>
              <a:ext uri="{FF2B5EF4-FFF2-40B4-BE49-F238E27FC236}">
                <a16:creationId xmlns:a16="http://schemas.microsoft.com/office/drawing/2014/main" id="{393C30C2-25F2-4891-A416-E9204173ECA2}"/>
              </a:ext>
            </a:extLst>
          </p:cNvPr>
          <p:cNvSpPr txBox="1"/>
          <p:nvPr/>
        </p:nvSpPr>
        <p:spPr>
          <a:xfrm>
            <a:off x="5911850" y="3428999"/>
            <a:ext cx="5327650" cy="1323439"/>
          </a:xfrm>
          <a:prstGeom prst="rect">
            <a:avLst/>
          </a:prstGeom>
          <a:noFill/>
        </p:spPr>
        <p:txBody>
          <a:bodyPr wrap="square" rtlCol="0">
            <a:spAutoFit/>
          </a:bodyPr>
          <a:lstStyle/>
          <a:p>
            <a:r>
              <a:rPr lang="en-US" sz="4000" dirty="0"/>
              <a:t>CRISP DM Phase 3—Data Preparation</a:t>
            </a:r>
          </a:p>
        </p:txBody>
      </p:sp>
    </p:spTree>
    <p:extLst>
      <p:ext uri="{BB962C8B-B14F-4D97-AF65-F5344CB8AC3E}">
        <p14:creationId xmlns:p14="http://schemas.microsoft.com/office/powerpoint/2010/main" val="110544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5709D9-229A-4DE2-8B82-9E93DA3514A1}"/>
              </a:ext>
            </a:extLst>
          </p:cNvPr>
          <p:cNvPicPr>
            <a:picLocks noChangeAspect="1"/>
          </p:cNvPicPr>
          <p:nvPr/>
        </p:nvPicPr>
        <p:blipFill>
          <a:blip r:embed="rId2"/>
          <a:stretch>
            <a:fillRect/>
          </a:stretch>
        </p:blipFill>
        <p:spPr>
          <a:xfrm>
            <a:off x="1638300" y="109537"/>
            <a:ext cx="8915400" cy="6638925"/>
          </a:xfrm>
          <a:prstGeom prst="rect">
            <a:avLst/>
          </a:prstGeom>
        </p:spPr>
      </p:pic>
    </p:spTree>
    <p:extLst>
      <p:ext uri="{BB962C8B-B14F-4D97-AF65-F5344CB8AC3E}">
        <p14:creationId xmlns:p14="http://schemas.microsoft.com/office/powerpoint/2010/main" val="2039423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374BD-53FA-4064-BD72-33D53DB3B5AA}"/>
              </a:ext>
            </a:extLst>
          </p:cNvPr>
          <p:cNvPicPr>
            <a:picLocks noChangeAspect="1"/>
          </p:cNvPicPr>
          <p:nvPr/>
        </p:nvPicPr>
        <p:blipFill>
          <a:blip r:embed="rId2"/>
          <a:stretch>
            <a:fillRect/>
          </a:stretch>
        </p:blipFill>
        <p:spPr>
          <a:xfrm>
            <a:off x="337162" y="431953"/>
            <a:ext cx="11010900" cy="6324600"/>
          </a:xfrm>
          <a:prstGeom prst="rect">
            <a:avLst/>
          </a:prstGeom>
        </p:spPr>
      </p:pic>
      <p:sp>
        <p:nvSpPr>
          <p:cNvPr id="3" name="TextBox 2">
            <a:extLst>
              <a:ext uri="{FF2B5EF4-FFF2-40B4-BE49-F238E27FC236}">
                <a16:creationId xmlns:a16="http://schemas.microsoft.com/office/drawing/2014/main" id="{912A3BCA-7325-475E-A74D-6B1C7E61ED03}"/>
              </a:ext>
            </a:extLst>
          </p:cNvPr>
          <p:cNvSpPr txBox="1"/>
          <p:nvPr/>
        </p:nvSpPr>
        <p:spPr>
          <a:xfrm>
            <a:off x="7656723" y="473725"/>
            <a:ext cx="3691339" cy="646331"/>
          </a:xfrm>
          <a:prstGeom prst="rect">
            <a:avLst/>
          </a:prstGeom>
          <a:noFill/>
        </p:spPr>
        <p:txBody>
          <a:bodyPr wrap="square" rtlCol="0">
            <a:spAutoFit/>
          </a:bodyPr>
          <a:lstStyle/>
          <a:p>
            <a:r>
              <a:rPr lang="en-US" dirty="0"/>
              <a:t>After Cleansing, We Are Ready to Start Using Automodel</a:t>
            </a:r>
          </a:p>
        </p:txBody>
      </p:sp>
    </p:spTree>
    <p:extLst>
      <p:ext uri="{BB962C8B-B14F-4D97-AF65-F5344CB8AC3E}">
        <p14:creationId xmlns:p14="http://schemas.microsoft.com/office/powerpoint/2010/main" val="3059031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D36DF-3E01-4CF0-BB75-1CF62F78161A}"/>
              </a:ext>
            </a:extLst>
          </p:cNvPr>
          <p:cNvPicPr>
            <a:picLocks noChangeAspect="1"/>
          </p:cNvPicPr>
          <p:nvPr/>
        </p:nvPicPr>
        <p:blipFill>
          <a:blip r:embed="rId2"/>
          <a:stretch>
            <a:fillRect/>
          </a:stretch>
        </p:blipFill>
        <p:spPr>
          <a:xfrm>
            <a:off x="1124065" y="61912"/>
            <a:ext cx="10648950" cy="6734175"/>
          </a:xfrm>
          <a:prstGeom prst="rect">
            <a:avLst/>
          </a:prstGeom>
        </p:spPr>
      </p:pic>
      <p:sp>
        <p:nvSpPr>
          <p:cNvPr id="3" name="TextBox 2">
            <a:extLst>
              <a:ext uri="{FF2B5EF4-FFF2-40B4-BE49-F238E27FC236}">
                <a16:creationId xmlns:a16="http://schemas.microsoft.com/office/drawing/2014/main" id="{844B8FAA-A5A0-41F3-A30F-DD642005D3B6}"/>
              </a:ext>
            </a:extLst>
          </p:cNvPr>
          <p:cNvSpPr txBox="1"/>
          <p:nvPr/>
        </p:nvSpPr>
        <p:spPr>
          <a:xfrm>
            <a:off x="154236" y="970528"/>
            <a:ext cx="2049137" cy="1200329"/>
          </a:xfrm>
          <a:prstGeom prst="rect">
            <a:avLst/>
          </a:prstGeom>
          <a:noFill/>
        </p:spPr>
        <p:txBody>
          <a:bodyPr wrap="square" rtlCol="0">
            <a:spAutoFit/>
          </a:bodyPr>
          <a:lstStyle/>
          <a:p>
            <a:r>
              <a:rPr lang="en-US" dirty="0"/>
              <a:t>This Will Be Part of Your Homework Assignment for This Week.</a:t>
            </a:r>
          </a:p>
        </p:txBody>
      </p:sp>
    </p:spTree>
    <p:extLst>
      <p:ext uri="{BB962C8B-B14F-4D97-AF65-F5344CB8AC3E}">
        <p14:creationId xmlns:p14="http://schemas.microsoft.com/office/powerpoint/2010/main" val="3057666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7362" y="1457325"/>
            <a:ext cx="8677275" cy="3943350"/>
          </a:xfrm>
          <a:prstGeom prst="rect">
            <a:avLst/>
          </a:prstGeom>
        </p:spPr>
      </p:pic>
      <p:sp>
        <p:nvSpPr>
          <p:cNvPr id="3" name="TextBox 2"/>
          <p:cNvSpPr txBox="1"/>
          <p:nvPr/>
        </p:nvSpPr>
        <p:spPr>
          <a:xfrm>
            <a:off x="3057525" y="419100"/>
            <a:ext cx="6734175" cy="369332"/>
          </a:xfrm>
          <a:prstGeom prst="rect">
            <a:avLst/>
          </a:prstGeom>
          <a:noFill/>
        </p:spPr>
        <p:txBody>
          <a:bodyPr wrap="square" rtlCol="0">
            <a:spAutoFit/>
          </a:bodyPr>
          <a:lstStyle/>
          <a:p>
            <a:pPr algn="ctr"/>
            <a:r>
              <a:rPr lang="en-US" dirty="0"/>
              <a:t>Decision Trees</a:t>
            </a:r>
          </a:p>
        </p:txBody>
      </p:sp>
      <p:sp>
        <p:nvSpPr>
          <p:cNvPr id="4" name="TextBox 3">
            <a:extLst>
              <a:ext uri="{FF2B5EF4-FFF2-40B4-BE49-F238E27FC236}">
                <a16:creationId xmlns:a16="http://schemas.microsoft.com/office/drawing/2014/main" id="{693E38FB-1657-46B4-B5F4-0815305E449B}"/>
              </a:ext>
            </a:extLst>
          </p:cNvPr>
          <p:cNvSpPr txBox="1"/>
          <p:nvPr/>
        </p:nvSpPr>
        <p:spPr>
          <a:xfrm>
            <a:off x="462708" y="6069568"/>
            <a:ext cx="4021157" cy="369332"/>
          </a:xfrm>
          <a:prstGeom prst="rect">
            <a:avLst/>
          </a:prstGeom>
          <a:noFill/>
        </p:spPr>
        <p:txBody>
          <a:bodyPr wrap="square" rtlCol="0">
            <a:spAutoFit/>
          </a:bodyPr>
          <a:lstStyle/>
          <a:p>
            <a:r>
              <a:rPr lang="en-US" dirty="0"/>
              <a:t>Non Parametric Methods</a:t>
            </a:r>
          </a:p>
        </p:txBody>
      </p:sp>
    </p:spTree>
    <p:extLst>
      <p:ext uri="{BB962C8B-B14F-4D97-AF65-F5344CB8AC3E}">
        <p14:creationId xmlns:p14="http://schemas.microsoft.com/office/powerpoint/2010/main" val="1288086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4112" y="490654"/>
            <a:ext cx="8463775" cy="523220"/>
          </a:xfrm>
          <a:prstGeom prst="rect">
            <a:avLst/>
          </a:prstGeom>
          <a:noFill/>
        </p:spPr>
        <p:txBody>
          <a:bodyPr wrap="square" rtlCol="0">
            <a:spAutoFit/>
          </a:bodyPr>
          <a:lstStyle/>
          <a:p>
            <a:pPr algn="ctr"/>
            <a:r>
              <a:rPr lang="en-US" sz="2800" dirty="0"/>
              <a:t>Shannon Made Information Gain A Statistical Construct </a:t>
            </a:r>
          </a:p>
        </p:txBody>
      </p:sp>
      <p:cxnSp>
        <p:nvCxnSpPr>
          <p:cNvPr id="4" name="Straight Arrow Connector 3"/>
          <p:cNvCxnSpPr/>
          <p:nvPr/>
        </p:nvCxnSpPr>
        <p:spPr>
          <a:xfrm flipH="1" flipV="1">
            <a:off x="1226634" y="1538868"/>
            <a:ext cx="22303" cy="318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226634" y="4728117"/>
            <a:ext cx="8731405" cy="20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077" y="990437"/>
            <a:ext cx="1674541" cy="584775"/>
          </a:xfrm>
          <a:prstGeom prst="rect">
            <a:avLst/>
          </a:prstGeom>
          <a:noFill/>
        </p:spPr>
        <p:txBody>
          <a:bodyPr wrap="square" rtlCol="0">
            <a:spAutoFit/>
          </a:bodyPr>
          <a:lstStyle/>
          <a:p>
            <a:r>
              <a:rPr lang="en-US" sz="1600" dirty="0"/>
              <a:t>Probability/</a:t>
            </a:r>
          </a:p>
          <a:p>
            <a:r>
              <a:rPr lang="en-US" sz="1600" dirty="0"/>
              <a:t>Importance Index</a:t>
            </a:r>
          </a:p>
        </p:txBody>
      </p:sp>
      <p:cxnSp>
        <p:nvCxnSpPr>
          <p:cNvPr id="10" name="Straight Connector 9"/>
          <p:cNvCxnSpPr/>
          <p:nvPr/>
        </p:nvCxnSpPr>
        <p:spPr>
          <a:xfrm flipV="1">
            <a:off x="1237785" y="1628078"/>
            <a:ext cx="8854069" cy="4460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8321376">
            <a:off x="366963" y="4226314"/>
            <a:ext cx="3847171" cy="369332"/>
          </a:xfrm>
          <a:prstGeom prst="rect">
            <a:avLst/>
          </a:prstGeom>
          <a:noFill/>
        </p:spPr>
        <p:txBody>
          <a:bodyPr wrap="square" rtlCol="0">
            <a:spAutoFit/>
          </a:bodyPr>
          <a:lstStyle/>
          <a:p>
            <a:r>
              <a:rPr lang="en-US" dirty="0"/>
              <a:t>Factor #1</a:t>
            </a:r>
          </a:p>
        </p:txBody>
      </p:sp>
      <p:sp>
        <p:nvSpPr>
          <p:cNvPr id="12" name="TextBox 11"/>
          <p:cNvSpPr txBox="1"/>
          <p:nvPr/>
        </p:nvSpPr>
        <p:spPr>
          <a:xfrm rot="18321376">
            <a:off x="1063741" y="4226314"/>
            <a:ext cx="3847171" cy="369332"/>
          </a:xfrm>
          <a:prstGeom prst="rect">
            <a:avLst/>
          </a:prstGeom>
          <a:noFill/>
        </p:spPr>
        <p:txBody>
          <a:bodyPr wrap="square" rtlCol="0">
            <a:spAutoFit/>
          </a:bodyPr>
          <a:lstStyle/>
          <a:p>
            <a:r>
              <a:rPr lang="en-US" dirty="0"/>
              <a:t>Factor #2</a:t>
            </a:r>
          </a:p>
        </p:txBody>
      </p:sp>
      <p:sp>
        <p:nvSpPr>
          <p:cNvPr id="13" name="TextBox 12"/>
          <p:cNvSpPr txBox="1"/>
          <p:nvPr/>
        </p:nvSpPr>
        <p:spPr>
          <a:xfrm rot="18321376">
            <a:off x="3293965" y="4226314"/>
            <a:ext cx="3847171" cy="369332"/>
          </a:xfrm>
          <a:prstGeom prst="rect">
            <a:avLst/>
          </a:prstGeom>
          <a:noFill/>
        </p:spPr>
        <p:txBody>
          <a:bodyPr wrap="square" rtlCol="0">
            <a:spAutoFit/>
          </a:bodyPr>
          <a:lstStyle/>
          <a:p>
            <a:r>
              <a:rPr lang="en-US" dirty="0"/>
              <a:t>Factor #20</a:t>
            </a:r>
          </a:p>
        </p:txBody>
      </p:sp>
      <p:sp>
        <p:nvSpPr>
          <p:cNvPr id="14" name="TextBox 13"/>
          <p:cNvSpPr txBox="1"/>
          <p:nvPr/>
        </p:nvSpPr>
        <p:spPr>
          <a:xfrm>
            <a:off x="2590237" y="5229922"/>
            <a:ext cx="1569168" cy="369332"/>
          </a:xfrm>
          <a:prstGeom prst="rect">
            <a:avLst/>
          </a:prstGeom>
          <a:noFill/>
        </p:spPr>
        <p:txBody>
          <a:bodyPr wrap="square" rtlCol="0">
            <a:spAutoFit/>
          </a:bodyPr>
          <a:lstStyle/>
          <a:p>
            <a:r>
              <a:rPr lang="en-US" dirty="0"/>
              <a:t>……………………..</a:t>
            </a:r>
          </a:p>
        </p:txBody>
      </p:sp>
      <p:sp>
        <p:nvSpPr>
          <p:cNvPr id="15" name="TextBox 14"/>
          <p:cNvSpPr txBox="1"/>
          <p:nvPr/>
        </p:nvSpPr>
        <p:spPr>
          <a:xfrm rot="18321376">
            <a:off x="3760998" y="4226313"/>
            <a:ext cx="3847171" cy="369332"/>
          </a:xfrm>
          <a:prstGeom prst="rect">
            <a:avLst/>
          </a:prstGeom>
          <a:noFill/>
        </p:spPr>
        <p:txBody>
          <a:bodyPr wrap="square" rtlCol="0">
            <a:spAutoFit/>
          </a:bodyPr>
          <a:lstStyle/>
          <a:p>
            <a:r>
              <a:rPr lang="en-US" dirty="0"/>
              <a:t>Factor #21</a:t>
            </a:r>
          </a:p>
        </p:txBody>
      </p:sp>
      <p:sp>
        <p:nvSpPr>
          <p:cNvPr id="16" name="TextBox 15"/>
          <p:cNvSpPr txBox="1"/>
          <p:nvPr/>
        </p:nvSpPr>
        <p:spPr>
          <a:xfrm rot="18321376">
            <a:off x="4246831" y="4226314"/>
            <a:ext cx="3847171" cy="369332"/>
          </a:xfrm>
          <a:prstGeom prst="rect">
            <a:avLst/>
          </a:prstGeom>
          <a:noFill/>
        </p:spPr>
        <p:txBody>
          <a:bodyPr wrap="square" rtlCol="0">
            <a:spAutoFit/>
          </a:bodyPr>
          <a:lstStyle/>
          <a:p>
            <a:r>
              <a:rPr lang="en-US" dirty="0"/>
              <a:t>Factor #22</a:t>
            </a:r>
          </a:p>
        </p:txBody>
      </p:sp>
      <p:sp>
        <p:nvSpPr>
          <p:cNvPr id="17" name="TextBox 16"/>
          <p:cNvSpPr txBox="1"/>
          <p:nvPr/>
        </p:nvSpPr>
        <p:spPr>
          <a:xfrm rot="18321376">
            <a:off x="4627616" y="4226314"/>
            <a:ext cx="3847171" cy="369332"/>
          </a:xfrm>
          <a:prstGeom prst="rect">
            <a:avLst/>
          </a:prstGeom>
          <a:noFill/>
        </p:spPr>
        <p:txBody>
          <a:bodyPr wrap="square" rtlCol="0">
            <a:spAutoFit/>
          </a:bodyPr>
          <a:lstStyle/>
          <a:p>
            <a:r>
              <a:rPr lang="en-US" dirty="0"/>
              <a:t>Factor #23</a:t>
            </a:r>
          </a:p>
        </p:txBody>
      </p:sp>
      <p:sp>
        <p:nvSpPr>
          <p:cNvPr id="18" name="TextBox 17"/>
          <p:cNvSpPr txBox="1"/>
          <p:nvPr/>
        </p:nvSpPr>
        <p:spPr>
          <a:xfrm rot="18321376">
            <a:off x="7267729" y="4226313"/>
            <a:ext cx="3847171" cy="369332"/>
          </a:xfrm>
          <a:prstGeom prst="rect">
            <a:avLst/>
          </a:prstGeom>
          <a:noFill/>
        </p:spPr>
        <p:txBody>
          <a:bodyPr wrap="square" rtlCol="0">
            <a:spAutoFit/>
          </a:bodyPr>
          <a:lstStyle/>
          <a:p>
            <a:r>
              <a:rPr lang="en-US" dirty="0"/>
              <a:t>Factor #115</a:t>
            </a:r>
          </a:p>
        </p:txBody>
      </p:sp>
      <p:sp>
        <p:nvSpPr>
          <p:cNvPr id="19" name="TextBox 18"/>
          <p:cNvSpPr txBox="1"/>
          <p:nvPr/>
        </p:nvSpPr>
        <p:spPr>
          <a:xfrm>
            <a:off x="5973664" y="5275924"/>
            <a:ext cx="2116133" cy="369332"/>
          </a:xfrm>
          <a:prstGeom prst="rect">
            <a:avLst/>
          </a:prstGeom>
          <a:noFill/>
        </p:spPr>
        <p:txBody>
          <a:bodyPr wrap="square" rtlCol="0">
            <a:spAutoFit/>
          </a:bodyPr>
          <a:lstStyle/>
          <a:p>
            <a:r>
              <a:rPr lang="en-US" dirty="0"/>
              <a:t>……………………………...</a:t>
            </a:r>
          </a:p>
        </p:txBody>
      </p:sp>
      <p:sp>
        <p:nvSpPr>
          <p:cNvPr id="20" name="TextBox 19"/>
          <p:cNvSpPr txBox="1"/>
          <p:nvPr/>
        </p:nvSpPr>
        <p:spPr>
          <a:xfrm rot="18321376">
            <a:off x="7648514" y="4226313"/>
            <a:ext cx="3847171" cy="369332"/>
          </a:xfrm>
          <a:prstGeom prst="rect">
            <a:avLst/>
          </a:prstGeom>
          <a:noFill/>
        </p:spPr>
        <p:txBody>
          <a:bodyPr wrap="square" rtlCol="0">
            <a:spAutoFit/>
          </a:bodyPr>
          <a:lstStyle/>
          <a:p>
            <a:r>
              <a:rPr lang="en-US" dirty="0"/>
              <a:t>Factor #116</a:t>
            </a:r>
          </a:p>
        </p:txBody>
      </p:sp>
      <p:sp>
        <p:nvSpPr>
          <p:cNvPr id="21" name="TextBox 20"/>
          <p:cNvSpPr txBox="1"/>
          <p:nvPr/>
        </p:nvSpPr>
        <p:spPr>
          <a:xfrm rot="18321376">
            <a:off x="8000199" y="4311807"/>
            <a:ext cx="3847171" cy="369332"/>
          </a:xfrm>
          <a:prstGeom prst="rect">
            <a:avLst/>
          </a:prstGeom>
          <a:noFill/>
        </p:spPr>
        <p:txBody>
          <a:bodyPr wrap="square" rtlCol="0">
            <a:spAutoFit/>
          </a:bodyPr>
          <a:lstStyle/>
          <a:p>
            <a:r>
              <a:rPr lang="en-US" dirty="0"/>
              <a:t>Factor #117</a:t>
            </a:r>
          </a:p>
        </p:txBody>
      </p:sp>
      <p:sp>
        <p:nvSpPr>
          <p:cNvPr id="22" name="TextBox 21"/>
          <p:cNvSpPr txBox="1"/>
          <p:nvPr/>
        </p:nvSpPr>
        <p:spPr>
          <a:xfrm rot="18321376">
            <a:off x="8386138" y="4311807"/>
            <a:ext cx="3847171" cy="369332"/>
          </a:xfrm>
          <a:prstGeom prst="rect">
            <a:avLst/>
          </a:prstGeom>
          <a:noFill/>
        </p:spPr>
        <p:txBody>
          <a:bodyPr wrap="square" rtlCol="0">
            <a:spAutoFit/>
          </a:bodyPr>
          <a:lstStyle/>
          <a:p>
            <a:r>
              <a:rPr lang="en-US" dirty="0"/>
              <a:t>Factor #118</a:t>
            </a:r>
          </a:p>
        </p:txBody>
      </p:sp>
      <p:sp>
        <p:nvSpPr>
          <p:cNvPr id="23" name="TextBox 22"/>
          <p:cNvSpPr txBox="1"/>
          <p:nvPr/>
        </p:nvSpPr>
        <p:spPr>
          <a:xfrm>
            <a:off x="10091854" y="1291086"/>
            <a:ext cx="1682694" cy="1754326"/>
          </a:xfrm>
          <a:prstGeom prst="rect">
            <a:avLst/>
          </a:prstGeom>
          <a:noFill/>
        </p:spPr>
        <p:txBody>
          <a:bodyPr wrap="square" rtlCol="0">
            <a:spAutoFit/>
          </a:bodyPr>
          <a:lstStyle/>
          <a:p>
            <a:r>
              <a:rPr lang="en-US" dirty="0">
                <a:solidFill>
                  <a:srgbClr val="FF0000"/>
                </a:solidFill>
              </a:rPr>
              <a:t>Uniform Distribution Prior to Analysis</a:t>
            </a:r>
          </a:p>
          <a:p>
            <a:endParaRPr lang="en-US" dirty="0">
              <a:solidFill>
                <a:srgbClr val="FF0000"/>
              </a:solidFill>
            </a:endParaRPr>
          </a:p>
          <a:p>
            <a:r>
              <a:rPr lang="en-US" dirty="0">
                <a:solidFill>
                  <a:srgbClr val="FF0000"/>
                </a:solidFill>
              </a:rPr>
              <a:t>Maximum Entropy</a:t>
            </a:r>
          </a:p>
        </p:txBody>
      </p:sp>
      <p:sp>
        <p:nvSpPr>
          <p:cNvPr id="24" name="Rectangle 23"/>
          <p:cNvSpPr/>
          <p:nvPr/>
        </p:nvSpPr>
        <p:spPr>
          <a:xfrm>
            <a:off x="2196790" y="1672683"/>
            <a:ext cx="256478" cy="3065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6589402" y="2068595"/>
            <a:ext cx="258091" cy="2656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090410" y="2276198"/>
            <a:ext cx="246637" cy="244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794471" y="3006688"/>
            <a:ext cx="314205" cy="17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066301" y="3200399"/>
            <a:ext cx="288456" cy="1537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8047148" y="3580004"/>
            <a:ext cx="288456" cy="115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A6F54A2-4632-4B0D-A3B1-4FE4CCE0EE5D}"/>
              </a:ext>
            </a:extLst>
          </p:cNvPr>
          <p:cNvSpPr txBox="1"/>
          <p:nvPr/>
        </p:nvSpPr>
        <p:spPr>
          <a:xfrm>
            <a:off x="345688" y="6296721"/>
            <a:ext cx="4850780" cy="369332"/>
          </a:xfrm>
          <a:prstGeom prst="rect">
            <a:avLst/>
          </a:prstGeom>
          <a:noFill/>
        </p:spPr>
        <p:txBody>
          <a:bodyPr wrap="square" rtlCol="0">
            <a:spAutoFit/>
          </a:bodyPr>
          <a:lstStyle/>
          <a:p>
            <a:r>
              <a:rPr lang="en-US" dirty="0"/>
              <a:t>In dataset 3a We call these product “features”</a:t>
            </a:r>
          </a:p>
        </p:txBody>
      </p:sp>
      <p:cxnSp>
        <p:nvCxnSpPr>
          <p:cNvPr id="7" name="Straight Arrow Connector 6">
            <a:extLst>
              <a:ext uri="{FF2B5EF4-FFF2-40B4-BE49-F238E27FC236}">
                <a16:creationId xmlns:a16="http://schemas.microsoft.com/office/drawing/2014/main" id="{2C22686F-A739-4218-9E3A-96571BB710DA}"/>
              </a:ext>
            </a:extLst>
          </p:cNvPr>
          <p:cNvCxnSpPr/>
          <p:nvPr/>
        </p:nvCxnSpPr>
        <p:spPr>
          <a:xfrm flipV="1">
            <a:off x="2453268" y="5896675"/>
            <a:ext cx="1204332" cy="275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60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4112" y="490654"/>
            <a:ext cx="8463775" cy="523220"/>
          </a:xfrm>
          <a:prstGeom prst="rect">
            <a:avLst/>
          </a:prstGeom>
          <a:noFill/>
        </p:spPr>
        <p:txBody>
          <a:bodyPr wrap="square" rtlCol="0">
            <a:spAutoFit/>
          </a:bodyPr>
          <a:lstStyle/>
          <a:p>
            <a:pPr algn="ctr"/>
            <a:r>
              <a:rPr lang="en-US" sz="2800" dirty="0"/>
              <a:t>Shannon Made Information Gain A Statistical Construct </a:t>
            </a:r>
          </a:p>
        </p:txBody>
      </p:sp>
      <p:cxnSp>
        <p:nvCxnSpPr>
          <p:cNvPr id="4" name="Straight Arrow Connector 3"/>
          <p:cNvCxnSpPr/>
          <p:nvPr/>
        </p:nvCxnSpPr>
        <p:spPr>
          <a:xfrm flipH="1" flipV="1">
            <a:off x="1226634" y="1538868"/>
            <a:ext cx="22303" cy="318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226634" y="4728117"/>
            <a:ext cx="8731405" cy="20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077" y="990437"/>
            <a:ext cx="1674541" cy="584775"/>
          </a:xfrm>
          <a:prstGeom prst="rect">
            <a:avLst/>
          </a:prstGeom>
          <a:noFill/>
        </p:spPr>
        <p:txBody>
          <a:bodyPr wrap="square" rtlCol="0">
            <a:spAutoFit/>
          </a:bodyPr>
          <a:lstStyle/>
          <a:p>
            <a:r>
              <a:rPr lang="en-US" sz="1600" dirty="0"/>
              <a:t>Probability/</a:t>
            </a:r>
          </a:p>
          <a:p>
            <a:r>
              <a:rPr lang="en-US" sz="1600" dirty="0"/>
              <a:t>Importance Index</a:t>
            </a:r>
          </a:p>
        </p:txBody>
      </p:sp>
      <p:cxnSp>
        <p:nvCxnSpPr>
          <p:cNvPr id="10" name="Straight Connector 9"/>
          <p:cNvCxnSpPr/>
          <p:nvPr/>
        </p:nvCxnSpPr>
        <p:spPr>
          <a:xfrm flipV="1">
            <a:off x="1237785" y="1628078"/>
            <a:ext cx="8854069" cy="4460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8321376">
            <a:off x="366963" y="4226314"/>
            <a:ext cx="3847171" cy="369332"/>
          </a:xfrm>
          <a:prstGeom prst="rect">
            <a:avLst/>
          </a:prstGeom>
          <a:noFill/>
        </p:spPr>
        <p:txBody>
          <a:bodyPr wrap="square" rtlCol="0">
            <a:spAutoFit/>
          </a:bodyPr>
          <a:lstStyle/>
          <a:p>
            <a:r>
              <a:rPr lang="en-US" dirty="0"/>
              <a:t>Factor #1</a:t>
            </a:r>
          </a:p>
        </p:txBody>
      </p:sp>
      <p:sp>
        <p:nvSpPr>
          <p:cNvPr id="12" name="TextBox 11"/>
          <p:cNvSpPr txBox="1"/>
          <p:nvPr/>
        </p:nvSpPr>
        <p:spPr>
          <a:xfrm rot="18321376">
            <a:off x="1063741" y="4226314"/>
            <a:ext cx="3847171" cy="369332"/>
          </a:xfrm>
          <a:prstGeom prst="rect">
            <a:avLst/>
          </a:prstGeom>
          <a:noFill/>
        </p:spPr>
        <p:txBody>
          <a:bodyPr wrap="square" rtlCol="0">
            <a:spAutoFit/>
          </a:bodyPr>
          <a:lstStyle/>
          <a:p>
            <a:r>
              <a:rPr lang="en-US" dirty="0"/>
              <a:t>Factor #2</a:t>
            </a:r>
          </a:p>
        </p:txBody>
      </p:sp>
      <p:sp>
        <p:nvSpPr>
          <p:cNvPr id="13" name="TextBox 12"/>
          <p:cNvSpPr txBox="1"/>
          <p:nvPr/>
        </p:nvSpPr>
        <p:spPr>
          <a:xfrm rot="18321376">
            <a:off x="3293965" y="4226314"/>
            <a:ext cx="3847171" cy="369332"/>
          </a:xfrm>
          <a:prstGeom prst="rect">
            <a:avLst/>
          </a:prstGeom>
          <a:noFill/>
        </p:spPr>
        <p:txBody>
          <a:bodyPr wrap="square" rtlCol="0">
            <a:spAutoFit/>
          </a:bodyPr>
          <a:lstStyle/>
          <a:p>
            <a:r>
              <a:rPr lang="en-US" dirty="0"/>
              <a:t>Factor #20</a:t>
            </a:r>
          </a:p>
        </p:txBody>
      </p:sp>
      <p:sp>
        <p:nvSpPr>
          <p:cNvPr id="14" name="TextBox 13"/>
          <p:cNvSpPr txBox="1"/>
          <p:nvPr/>
        </p:nvSpPr>
        <p:spPr>
          <a:xfrm>
            <a:off x="2590237" y="5229922"/>
            <a:ext cx="1569168" cy="369332"/>
          </a:xfrm>
          <a:prstGeom prst="rect">
            <a:avLst/>
          </a:prstGeom>
          <a:noFill/>
        </p:spPr>
        <p:txBody>
          <a:bodyPr wrap="square" rtlCol="0">
            <a:spAutoFit/>
          </a:bodyPr>
          <a:lstStyle/>
          <a:p>
            <a:r>
              <a:rPr lang="en-US" dirty="0"/>
              <a:t>……………………..</a:t>
            </a:r>
          </a:p>
        </p:txBody>
      </p:sp>
      <p:sp>
        <p:nvSpPr>
          <p:cNvPr id="15" name="TextBox 14"/>
          <p:cNvSpPr txBox="1"/>
          <p:nvPr/>
        </p:nvSpPr>
        <p:spPr>
          <a:xfrm rot="18321376">
            <a:off x="3760998" y="4226313"/>
            <a:ext cx="3847171" cy="369332"/>
          </a:xfrm>
          <a:prstGeom prst="rect">
            <a:avLst/>
          </a:prstGeom>
          <a:noFill/>
        </p:spPr>
        <p:txBody>
          <a:bodyPr wrap="square" rtlCol="0">
            <a:spAutoFit/>
          </a:bodyPr>
          <a:lstStyle/>
          <a:p>
            <a:r>
              <a:rPr lang="en-US" dirty="0"/>
              <a:t>Factor #21</a:t>
            </a:r>
          </a:p>
        </p:txBody>
      </p:sp>
      <p:sp>
        <p:nvSpPr>
          <p:cNvPr id="16" name="TextBox 15"/>
          <p:cNvSpPr txBox="1"/>
          <p:nvPr/>
        </p:nvSpPr>
        <p:spPr>
          <a:xfrm rot="18321376">
            <a:off x="4246831" y="4226314"/>
            <a:ext cx="3847171" cy="369332"/>
          </a:xfrm>
          <a:prstGeom prst="rect">
            <a:avLst/>
          </a:prstGeom>
          <a:noFill/>
        </p:spPr>
        <p:txBody>
          <a:bodyPr wrap="square" rtlCol="0">
            <a:spAutoFit/>
          </a:bodyPr>
          <a:lstStyle/>
          <a:p>
            <a:r>
              <a:rPr lang="en-US" dirty="0"/>
              <a:t>Factor #22</a:t>
            </a:r>
          </a:p>
        </p:txBody>
      </p:sp>
      <p:sp>
        <p:nvSpPr>
          <p:cNvPr id="17" name="TextBox 16"/>
          <p:cNvSpPr txBox="1"/>
          <p:nvPr/>
        </p:nvSpPr>
        <p:spPr>
          <a:xfrm rot="18321376">
            <a:off x="4627616" y="4226314"/>
            <a:ext cx="3847171" cy="369332"/>
          </a:xfrm>
          <a:prstGeom prst="rect">
            <a:avLst/>
          </a:prstGeom>
          <a:noFill/>
        </p:spPr>
        <p:txBody>
          <a:bodyPr wrap="square" rtlCol="0">
            <a:spAutoFit/>
          </a:bodyPr>
          <a:lstStyle/>
          <a:p>
            <a:r>
              <a:rPr lang="en-US" dirty="0"/>
              <a:t>Factor #23</a:t>
            </a:r>
          </a:p>
        </p:txBody>
      </p:sp>
      <p:sp>
        <p:nvSpPr>
          <p:cNvPr id="18" name="TextBox 17"/>
          <p:cNvSpPr txBox="1"/>
          <p:nvPr/>
        </p:nvSpPr>
        <p:spPr>
          <a:xfrm rot="18321376">
            <a:off x="7267729" y="4226313"/>
            <a:ext cx="3847171" cy="369332"/>
          </a:xfrm>
          <a:prstGeom prst="rect">
            <a:avLst/>
          </a:prstGeom>
          <a:noFill/>
        </p:spPr>
        <p:txBody>
          <a:bodyPr wrap="square" rtlCol="0">
            <a:spAutoFit/>
          </a:bodyPr>
          <a:lstStyle/>
          <a:p>
            <a:r>
              <a:rPr lang="en-US" dirty="0"/>
              <a:t>Factor #115</a:t>
            </a:r>
          </a:p>
        </p:txBody>
      </p:sp>
      <p:sp>
        <p:nvSpPr>
          <p:cNvPr id="19" name="TextBox 18"/>
          <p:cNvSpPr txBox="1"/>
          <p:nvPr/>
        </p:nvSpPr>
        <p:spPr>
          <a:xfrm>
            <a:off x="5973664" y="5275924"/>
            <a:ext cx="2116133" cy="369332"/>
          </a:xfrm>
          <a:prstGeom prst="rect">
            <a:avLst/>
          </a:prstGeom>
          <a:noFill/>
        </p:spPr>
        <p:txBody>
          <a:bodyPr wrap="square" rtlCol="0">
            <a:spAutoFit/>
          </a:bodyPr>
          <a:lstStyle/>
          <a:p>
            <a:r>
              <a:rPr lang="en-US" dirty="0"/>
              <a:t>……………………………...</a:t>
            </a:r>
          </a:p>
        </p:txBody>
      </p:sp>
      <p:sp>
        <p:nvSpPr>
          <p:cNvPr id="20" name="TextBox 19"/>
          <p:cNvSpPr txBox="1"/>
          <p:nvPr/>
        </p:nvSpPr>
        <p:spPr>
          <a:xfrm rot="18321376">
            <a:off x="7648514" y="4226313"/>
            <a:ext cx="3847171" cy="369332"/>
          </a:xfrm>
          <a:prstGeom prst="rect">
            <a:avLst/>
          </a:prstGeom>
          <a:noFill/>
        </p:spPr>
        <p:txBody>
          <a:bodyPr wrap="square" rtlCol="0">
            <a:spAutoFit/>
          </a:bodyPr>
          <a:lstStyle/>
          <a:p>
            <a:r>
              <a:rPr lang="en-US" dirty="0"/>
              <a:t>Factor #116</a:t>
            </a:r>
          </a:p>
        </p:txBody>
      </p:sp>
      <p:sp>
        <p:nvSpPr>
          <p:cNvPr id="21" name="TextBox 20"/>
          <p:cNvSpPr txBox="1"/>
          <p:nvPr/>
        </p:nvSpPr>
        <p:spPr>
          <a:xfrm rot="18321376">
            <a:off x="8000199" y="4311807"/>
            <a:ext cx="3847171" cy="369332"/>
          </a:xfrm>
          <a:prstGeom prst="rect">
            <a:avLst/>
          </a:prstGeom>
          <a:noFill/>
        </p:spPr>
        <p:txBody>
          <a:bodyPr wrap="square" rtlCol="0">
            <a:spAutoFit/>
          </a:bodyPr>
          <a:lstStyle/>
          <a:p>
            <a:r>
              <a:rPr lang="en-US" dirty="0"/>
              <a:t>Factor #117</a:t>
            </a:r>
          </a:p>
        </p:txBody>
      </p:sp>
      <p:sp>
        <p:nvSpPr>
          <p:cNvPr id="22" name="TextBox 21"/>
          <p:cNvSpPr txBox="1"/>
          <p:nvPr/>
        </p:nvSpPr>
        <p:spPr>
          <a:xfrm rot="18321376">
            <a:off x="8386138" y="4311807"/>
            <a:ext cx="3847171" cy="369332"/>
          </a:xfrm>
          <a:prstGeom prst="rect">
            <a:avLst/>
          </a:prstGeom>
          <a:noFill/>
        </p:spPr>
        <p:txBody>
          <a:bodyPr wrap="square" rtlCol="0">
            <a:spAutoFit/>
          </a:bodyPr>
          <a:lstStyle/>
          <a:p>
            <a:r>
              <a:rPr lang="en-US" dirty="0"/>
              <a:t>Factor #118</a:t>
            </a:r>
          </a:p>
        </p:txBody>
      </p:sp>
      <p:sp>
        <p:nvSpPr>
          <p:cNvPr id="23" name="TextBox 22"/>
          <p:cNvSpPr txBox="1"/>
          <p:nvPr/>
        </p:nvSpPr>
        <p:spPr>
          <a:xfrm>
            <a:off x="10091854" y="1291086"/>
            <a:ext cx="1271239" cy="646331"/>
          </a:xfrm>
          <a:prstGeom prst="rect">
            <a:avLst/>
          </a:prstGeom>
          <a:noFill/>
        </p:spPr>
        <p:txBody>
          <a:bodyPr wrap="square" rtlCol="0">
            <a:spAutoFit/>
          </a:bodyPr>
          <a:lstStyle/>
          <a:p>
            <a:r>
              <a:rPr lang="en-US" dirty="0">
                <a:solidFill>
                  <a:srgbClr val="FF0000"/>
                </a:solidFill>
              </a:rPr>
              <a:t>Prior to Analysis</a:t>
            </a:r>
          </a:p>
        </p:txBody>
      </p:sp>
      <p:sp>
        <p:nvSpPr>
          <p:cNvPr id="24" name="Rectangle 23"/>
          <p:cNvSpPr/>
          <p:nvPr/>
        </p:nvSpPr>
        <p:spPr>
          <a:xfrm>
            <a:off x="2196790" y="1672683"/>
            <a:ext cx="256478" cy="3065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6589402" y="2068595"/>
            <a:ext cx="258091" cy="2656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090410" y="2276198"/>
            <a:ext cx="246637" cy="244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794471" y="3006688"/>
            <a:ext cx="314205" cy="171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066301" y="3200399"/>
            <a:ext cx="288456" cy="1537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8047148" y="3580004"/>
            <a:ext cx="288456" cy="1153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p:cNvSpPr/>
          <p:nvPr/>
        </p:nvSpPr>
        <p:spPr>
          <a:xfrm>
            <a:off x="1416205" y="1739590"/>
            <a:ext cx="780956" cy="3010830"/>
          </a:xfrm>
          <a:custGeom>
            <a:avLst/>
            <a:gdLst>
              <a:gd name="connsiteX0" fmla="*/ 0 w 780956"/>
              <a:gd name="connsiteY0" fmla="*/ 0 h 3010830"/>
              <a:gd name="connsiteX1" fmla="*/ 278780 w 780956"/>
              <a:gd name="connsiteY1" fmla="*/ 11151 h 3010830"/>
              <a:gd name="connsiteX2" fmla="*/ 379141 w 780956"/>
              <a:gd name="connsiteY2" fmla="*/ 33454 h 3010830"/>
              <a:gd name="connsiteX3" fmla="*/ 457200 w 780956"/>
              <a:gd name="connsiteY3" fmla="*/ 44605 h 3010830"/>
              <a:gd name="connsiteX4" fmla="*/ 524107 w 780956"/>
              <a:gd name="connsiteY4" fmla="*/ 66908 h 3010830"/>
              <a:gd name="connsiteX5" fmla="*/ 557561 w 780956"/>
              <a:gd name="connsiteY5" fmla="*/ 78059 h 3010830"/>
              <a:gd name="connsiteX6" fmla="*/ 602166 w 780956"/>
              <a:gd name="connsiteY6" fmla="*/ 89210 h 3010830"/>
              <a:gd name="connsiteX7" fmla="*/ 669073 w 780956"/>
              <a:gd name="connsiteY7" fmla="*/ 111512 h 3010830"/>
              <a:gd name="connsiteX8" fmla="*/ 669073 w 780956"/>
              <a:gd name="connsiteY8" fmla="*/ 657922 h 3010830"/>
              <a:gd name="connsiteX9" fmla="*/ 646771 w 780956"/>
              <a:gd name="connsiteY9" fmla="*/ 903249 h 3010830"/>
              <a:gd name="connsiteX10" fmla="*/ 635619 w 780956"/>
              <a:gd name="connsiteY10" fmla="*/ 1126273 h 3010830"/>
              <a:gd name="connsiteX11" fmla="*/ 635619 w 780956"/>
              <a:gd name="connsiteY11" fmla="*/ 1483112 h 3010830"/>
              <a:gd name="connsiteX12" fmla="*/ 657922 w 780956"/>
              <a:gd name="connsiteY12" fmla="*/ 2219093 h 3010830"/>
              <a:gd name="connsiteX13" fmla="*/ 669073 w 780956"/>
              <a:gd name="connsiteY13" fmla="*/ 2709747 h 3010830"/>
              <a:gd name="connsiteX14" fmla="*/ 691375 w 780956"/>
              <a:gd name="connsiteY14" fmla="*/ 2776654 h 3010830"/>
              <a:gd name="connsiteX15" fmla="*/ 702527 w 780956"/>
              <a:gd name="connsiteY15" fmla="*/ 2810108 h 3010830"/>
              <a:gd name="connsiteX16" fmla="*/ 724829 w 780956"/>
              <a:gd name="connsiteY16" fmla="*/ 2843561 h 3010830"/>
              <a:gd name="connsiteX17" fmla="*/ 769434 w 780956"/>
              <a:gd name="connsiteY17" fmla="*/ 2943922 h 3010830"/>
              <a:gd name="connsiteX18" fmla="*/ 780585 w 780956"/>
              <a:gd name="connsiteY18" fmla="*/ 3010830 h 30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0956" h="3010830">
                <a:moveTo>
                  <a:pt x="0" y="0"/>
                </a:moveTo>
                <a:cubicBezTo>
                  <a:pt x="92927" y="3717"/>
                  <a:pt x="185972" y="5163"/>
                  <a:pt x="278780" y="11151"/>
                </a:cubicBezTo>
                <a:cubicBezTo>
                  <a:pt x="402029" y="19103"/>
                  <a:pt x="300976" y="17821"/>
                  <a:pt x="379141" y="33454"/>
                </a:cubicBezTo>
                <a:cubicBezTo>
                  <a:pt x="404914" y="38609"/>
                  <a:pt x="431180" y="40888"/>
                  <a:pt x="457200" y="44605"/>
                </a:cubicBezTo>
                <a:lnTo>
                  <a:pt x="524107" y="66908"/>
                </a:lnTo>
                <a:cubicBezTo>
                  <a:pt x="535258" y="70625"/>
                  <a:pt x="546157" y="75208"/>
                  <a:pt x="557561" y="78059"/>
                </a:cubicBezTo>
                <a:cubicBezTo>
                  <a:pt x="572429" y="81776"/>
                  <a:pt x="587486" y="84806"/>
                  <a:pt x="602166" y="89210"/>
                </a:cubicBezTo>
                <a:cubicBezTo>
                  <a:pt x="624683" y="95965"/>
                  <a:pt x="669073" y="111512"/>
                  <a:pt x="669073" y="111512"/>
                </a:cubicBezTo>
                <a:cubicBezTo>
                  <a:pt x="733593" y="305078"/>
                  <a:pt x="690849" y="164324"/>
                  <a:pt x="669073" y="657922"/>
                </a:cubicBezTo>
                <a:cubicBezTo>
                  <a:pt x="665454" y="739955"/>
                  <a:pt x="650872" y="821239"/>
                  <a:pt x="646771" y="903249"/>
                </a:cubicBezTo>
                <a:lnTo>
                  <a:pt x="635619" y="1126273"/>
                </a:lnTo>
                <a:cubicBezTo>
                  <a:pt x="661183" y="1356336"/>
                  <a:pt x="635619" y="1079487"/>
                  <a:pt x="635619" y="1483112"/>
                </a:cubicBezTo>
                <a:cubicBezTo>
                  <a:pt x="635619" y="1986257"/>
                  <a:pt x="632771" y="1917270"/>
                  <a:pt x="657922" y="2219093"/>
                </a:cubicBezTo>
                <a:cubicBezTo>
                  <a:pt x="661639" y="2382644"/>
                  <a:pt x="659275" y="2546447"/>
                  <a:pt x="669073" y="2709747"/>
                </a:cubicBezTo>
                <a:cubicBezTo>
                  <a:pt x="670481" y="2733213"/>
                  <a:pt x="683941" y="2754352"/>
                  <a:pt x="691375" y="2776654"/>
                </a:cubicBezTo>
                <a:cubicBezTo>
                  <a:pt x="695092" y="2787805"/>
                  <a:pt x="696007" y="2800328"/>
                  <a:pt x="702527" y="2810108"/>
                </a:cubicBezTo>
                <a:lnTo>
                  <a:pt x="724829" y="2843561"/>
                </a:lnTo>
                <a:cubicBezTo>
                  <a:pt x="751370" y="2923183"/>
                  <a:pt x="734091" y="2890908"/>
                  <a:pt x="769434" y="2943922"/>
                </a:cubicBezTo>
                <a:cubicBezTo>
                  <a:pt x="784111" y="2987955"/>
                  <a:pt x="780585" y="2965621"/>
                  <a:pt x="780585" y="30108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p:cNvSpPr/>
          <p:nvPr/>
        </p:nvSpPr>
        <p:spPr>
          <a:xfrm>
            <a:off x="2653990" y="1717288"/>
            <a:ext cx="3802566" cy="3010829"/>
          </a:xfrm>
          <a:custGeom>
            <a:avLst/>
            <a:gdLst>
              <a:gd name="connsiteX0" fmla="*/ 0 w 3802566"/>
              <a:gd name="connsiteY0" fmla="*/ 1293541 h 3010829"/>
              <a:gd name="connsiteX1" fmla="*/ 44605 w 3802566"/>
              <a:gd name="connsiteY1" fmla="*/ 1215483 h 3010829"/>
              <a:gd name="connsiteX2" fmla="*/ 55756 w 3802566"/>
              <a:gd name="connsiteY2" fmla="*/ 1182029 h 3010829"/>
              <a:gd name="connsiteX3" fmla="*/ 78059 w 3802566"/>
              <a:gd name="connsiteY3" fmla="*/ 1126273 h 3010829"/>
              <a:gd name="connsiteX4" fmla="*/ 100361 w 3802566"/>
              <a:gd name="connsiteY4" fmla="*/ 1092819 h 3010829"/>
              <a:gd name="connsiteX5" fmla="*/ 111512 w 3802566"/>
              <a:gd name="connsiteY5" fmla="*/ 1048214 h 3010829"/>
              <a:gd name="connsiteX6" fmla="*/ 122664 w 3802566"/>
              <a:gd name="connsiteY6" fmla="*/ 992458 h 3010829"/>
              <a:gd name="connsiteX7" fmla="*/ 133815 w 3802566"/>
              <a:gd name="connsiteY7" fmla="*/ 959005 h 3010829"/>
              <a:gd name="connsiteX8" fmla="*/ 167269 w 3802566"/>
              <a:gd name="connsiteY8" fmla="*/ 791736 h 3010829"/>
              <a:gd name="connsiteX9" fmla="*/ 178420 w 3802566"/>
              <a:gd name="connsiteY9" fmla="*/ 735980 h 3010829"/>
              <a:gd name="connsiteX10" fmla="*/ 189571 w 3802566"/>
              <a:gd name="connsiteY10" fmla="*/ 702527 h 3010829"/>
              <a:gd name="connsiteX11" fmla="*/ 211873 w 3802566"/>
              <a:gd name="connsiteY11" fmla="*/ 613317 h 3010829"/>
              <a:gd name="connsiteX12" fmla="*/ 234176 w 3802566"/>
              <a:gd name="connsiteY12" fmla="*/ 546410 h 3010829"/>
              <a:gd name="connsiteX13" fmla="*/ 245327 w 3802566"/>
              <a:gd name="connsiteY13" fmla="*/ 501805 h 3010829"/>
              <a:gd name="connsiteX14" fmla="*/ 267630 w 3802566"/>
              <a:gd name="connsiteY14" fmla="*/ 434897 h 3010829"/>
              <a:gd name="connsiteX15" fmla="*/ 278781 w 3802566"/>
              <a:gd name="connsiteY15" fmla="*/ 379141 h 3010829"/>
              <a:gd name="connsiteX16" fmla="*/ 312234 w 3802566"/>
              <a:gd name="connsiteY16" fmla="*/ 345688 h 3010829"/>
              <a:gd name="connsiteX17" fmla="*/ 334537 w 3802566"/>
              <a:gd name="connsiteY17" fmla="*/ 256478 h 3010829"/>
              <a:gd name="connsiteX18" fmla="*/ 345688 w 3802566"/>
              <a:gd name="connsiteY18" fmla="*/ 211873 h 3010829"/>
              <a:gd name="connsiteX19" fmla="*/ 390293 w 3802566"/>
              <a:gd name="connsiteY19" fmla="*/ 156117 h 3010829"/>
              <a:gd name="connsiteX20" fmla="*/ 423747 w 3802566"/>
              <a:gd name="connsiteY20" fmla="*/ 89210 h 3010829"/>
              <a:gd name="connsiteX21" fmla="*/ 490654 w 3802566"/>
              <a:gd name="connsiteY21" fmla="*/ 66907 h 3010829"/>
              <a:gd name="connsiteX22" fmla="*/ 747132 w 3802566"/>
              <a:gd name="connsiteY22" fmla="*/ 78058 h 3010829"/>
              <a:gd name="connsiteX23" fmla="*/ 791737 w 3802566"/>
              <a:gd name="connsiteY23" fmla="*/ 89210 h 3010829"/>
              <a:gd name="connsiteX24" fmla="*/ 892098 w 3802566"/>
              <a:gd name="connsiteY24" fmla="*/ 100361 h 3010829"/>
              <a:gd name="connsiteX25" fmla="*/ 981308 w 3802566"/>
              <a:gd name="connsiteY25" fmla="*/ 122663 h 3010829"/>
              <a:gd name="connsiteX26" fmla="*/ 1159727 w 3802566"/>
              <a:gd name="connsiteY26" fmla="*/ 111512 h 3010829"/>
              <a:gd name="connsiteX27" fmla="*/ 1393903 w 3802566"/>
              <a:gd name="connsiteY27" fmla="*/ 100361 h 3010829"/>
              <a:gd name="connsiteX28" fmla="*/ 1483112 w 3802566"/>
              <a:gd name="connsiteY28" fmla="*/ 66907 h 3010829"/>
              <a:gd name="connsiteX29" fmla="*/ 1550020 w 3802566"/>
              <a:gd name="connsiteY29" fmla="*/ 44605 h 3010829"/>
              <a:gd name="connsiteX30" fmla="*/ 1583473 w 3802566"/>
              <a:gd name="connsiteY30" fmla="*/ 33453 h 3010829"/>
              <a:gd name="connsiteX31" fmla="*/ 1650381 w 3802566"/>
              <a:gd name="connsiteY31" fmla="*/ 11151 h 3010829"/>
              <a:gd name="connsiteX32" fmla="*/ 1683834 w 3802566"/>
              <a:gd name="connsiteY32" fmla="*/ 0 h 3010829"/>
              <a:gd name="connsiteX33" fmla="*/ 2029522 w 3802566"/>
              <a:gd name="connsiteY33" fmla="*/ 11151 h 3010829"/>
              <a:gd name="connsiteX34" fmla="*/ 2107581 w 3802566"/>
              <a:gd name="connsiteY34" fmla="*/ 22302 h 3010829"/>
              <a:gd name="connsiteX35" fmla="*/ 2286000 w 3802566"/>
              <a:gd name="connsiteY35" fmla="*/ 33453 h 3010829"/>
              <a:gd name="connsiteX36" fmla="*/ 2419815 w 3802566"/>
              <a:gd name="connsiteY36" fmla="*/ 66907 h 3010829"/>
              <a:gd name="connsiteX37" fmla="*/ 2453269 w 3802566"/>
              <a:gd name="connsiteY37" fmla="*/ 78058 h 3010829"/>
              <a:gd name="connsiteX38" fmla="*/ 2609386 w 3802566"/>
              <a:gd name="connsiteY38" fmla="*/ 89210 h 3010829"/>
              <a:gd name="connsiteX39" fmla="*/ 2676293 w 3802566"/>
              <a:gd name="connsiteY39" fmla="*/ 111512 h 3010829"/>
              <a:gd name="connsiteX40" fmla="*/ 2709747 w 3802566"/>
              <a:gd name="connsiteY40" fmla="*/ 133814 h 3010829"/>
              <a:gd name="connsiteX41" fmla="*/ 2754351 w 3802566"/>
              <a:gd name="connsiteY41" fmla="*/ 144966 h 3010829"/>
              <a:gd name="connsiteX42" fmla="*/ 2832410 w 3802566"/>
              <a:gd name="connsiteY42" fmla="*/ 189571 h 3010829"/>
              <a:gd name="connsiteX43" fmla="*/ 2865864 w 3802566"/>
              <a:gd name="connsiteY43" fmla="*/ 200722 h 3010829"/>
              <a:gd name="connsiteX44" fmla="*/ 2921620 w 3802566"/>
              <a:gd name="connsiteY44" fmla="*/ 245327 h 3010829"/>
              <a:gd name="connsiteX45" fmla="*/ 2943922 w 3802566"/>
              <a:gd name="connsiteY45" fmla="*/ 278780 h 3010829"/>
              <a:gd name="connsiteX46" fmla="*/ 2988527 w 3802566"/>
              <a:gd name="connsiteY46" fmla="*/ 301083 h 3010829"/>
              <a:gd name="connsiteX47" fmla="*/ 3010830 w 3802566"/>
              <a:gd name="connsiteY47" fmla="*/ 323385 h 3010829"/>
              <a:gd name="connsiteX48" fmla="*/ 3044283 w 3802566"/>
              <a:gd name="connsiteY48" fmla="*/ 345688 h 3010829"/>
              <a:gd name="connsiteX49" fmla="*/ 3122342 w 3802566"/>
              <a:gd name="connsiteY49" fmla="*/ 434897 h 3010829"/>
              <a:gd name="connsiteX50" fmla="*/ 3166947 w 3802566"/>
              <a:gd name="connsiteY50" fmla="*/ 457200 h 3010829"/>
              <a:gd name="connsiteX51" fmla="*/ 3233854 w 3802566"/>
              <a:gd name="connsiteY51" fmla="*/ 501805 h 3010829"/>
              <a:gd name="connsiteX52" fmla="*/ 3445727 w 3802566"/>
              <a:gd name="connsiteY52" fmla="*/ 501805 h 3010829"/>
              <a:gd name="connsiteX53" fmla="*/ 3512634 w 3802566"/>
              <a:gd name="connsiteY53" fmla="*/ 524107 h 3010829"/>
              <a:gd name="connsiteX54" fmla="*/ 3546088 w 3802566"/>
              <a:gd name="connsiteY54" fmla="*/ 568712 h 3010829"/>
              <a:gd name="connsiteX55" fmla="*/ 3557239 w 3802566"/>
              <a:gd name="connsiteY55" fmla="*/ 602166 h 3010829"/>
              <a:gd name="connsiteX56" fmla="*/ 3601844 w 3802566"/>
              <a:gd name="connsiteY56" fmla="*/ 624468 h 3010829"/>
              <a:gd name="connsiteX57" fmla="*/ 3624147 w 3802566"/>
              <a:gd name="connsiteY57" fmla="*/ 646771 h 3010829"/>
              <a:gd name="connsiteX58" fmla="*/ 3657600 w 3802566"/>
              <a:gd name="connsiteY58" fmla="*/ 825190 h 3010829"/>
              <a:gd name="connsiteX59" fmla="*/ 3679903 w 3802566"/>
              <a:gd name="connsiteY59" fmla="*/ 892097 h 3010829"/>
              <a:gd name="connsiteX60" fmla="*/ 3691054 w 3802566"/>
              <a:gd name="connsiteY60" fmla="*/ 981307 h 3010829"/>
              <a:gd name="connsiteX61" fmla="*/ 3713356 w 3802566"/>
              <a:gd name="connsiteY61" fmla="*/ 1025912 h 3010829"/>
              <a:gd name="connsiteX62" fmla="*/ 3724508 w 3802566"/>
              <a:gd name="connsiteY62" fmla="*/ 1070517 h 3010829"/>
              <a:gd name="connsiteX63" fmla="*/ 3746810 w 3802566"/>
              <a:gd name="connsiteY63" fmla="*/ 1137424 h 3010829"/>
              <a:gd name="connsiteX64" fmla="*/ 3757961 w 3802566"/>
              <a:gd name="connsiteY64" fmla="*/ 1182029 h 3010829"/>
              <a:gd name="connsiteX65" fmla="*/ 3780264 w 3802566"/>
              <a:gd name="connsiteY65" fmla="*/ 1248936 h 3010829"/>
              <a:gd name="connsiteX66" fmla="*/ 3791415 w 3802566"/>
              <a:gd name="connsiteY66" fmla="*/ 1282390 h 3010829"/>
              <a:gd name="connsiteX67" fmla="*/ 3802566 w 3802566"/>
              <a:gd name="connsiteY67" fmla="*/ 1315844 h 3010829"/>
              <a:gd name="connsiteX68" fmla="*/ 3791415 w 3802566"/>
              <a:gd name="connsiteY68" fmla="*/ 1416205 h 3010829"/>
              <a:gd name="connsiteX69" fmla="*/ 3746810 w 3802566"/>
              <a:gd name="connsiteY69" fmla="*/ 1427356 h 3010829"/>
              <a:gd name="connsiteX70" fmla="*/ 3479181 w 3802566"/>
              <a:gd name="connsiteY70" fmla="*/ 1449658 h 3010829"/>
              <a:gd name="connsiteX71" fmla="*/ 3401122 w 3802566"/>
              <a:gd name="connsiteY71" fmla="*/ 1483112 h 3010829"/>
              <a:gd name="connsiteX72" fmla="*/ 3334215 w 3802566"/>
              <a:gd name="connsiteY72" fmla="*/ 1505414 h 3010829"/>
              <a:gd name="connsiteX73" fmla="*/ 3323064 w 3802566"/>
              <a:gd name="connsiteY73" fmla="*/ 1538868 h 3010829"/>
              <a:gd name="connsiteX74" fmla="*/ 3300761 w 3802566"/>
              <a:gd name="connsiteY74" fmla="*/ 1561171 h 3010829"/>
              <a:gd name="connsiteX75" fmla="*/ 3289610 w 3802566"/>
              <a:gd name="connsiteY75" fmla="*/ 1639229 h 3010829"/>
              <a:gd name="connsiteX76" fmla="*/ 3267308 w 3802566"/>
              <a:gd name="connsiteY76" fmla="*/ 1750741 h 3010829"/>
              <a:gd name="connsiteX77" fmla="*/ 3256156 w 3802566"/>
              <a:gd name="connsiteY77" fmla="*/ 1884556 h 3010829"/>
              <a:gd name="connsiteX78" fmla="*/ 3245005 w 3802566"/>
              <a:gd name="connsiteY78" fmla="*/ 1962614 h 3010829"/>
              <a:gd name="connsiteX79" fmla="*/ 3233854 w 3802566"/>
              <a:gd name="connsiteY79" fmla="*/ 2051824 h 3010829"/>
              <a:gd name="connsiteX80" fmla="*/ 3222703 w 3802566"/>
              <a:gd name="connsiteY80" fmla="*/ 2419814 h 3010829"/>
              <a:gd name="connsiteX81" fmla="*/ 3211551 w 3802566"/>
              <a:gd name="connsiteY81" fmla="*/ 2486722 h 3010829"/>
              <a:gd name="connsiteX82" fmla="*/ 3189249 w 3802566"/>
              <a:gd name="connsiteY82" fmla="*/ 2575932 h 3010829"/>
              <a:gd name="connsiteX83" fmla="*/ 3211551 w 3802566"/>
              <a:gd name="connsiteY83" fmla="*/ 3010829 h 301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02566" h="3010829">
                <a:moveTo>
                  <a:pt x="0" y="1293541"/>
                </a:moveTo>
                <a:cubicBezTo>
                  <a:pt x="14868" y="1267522"/>
                  <a:pt x="31203" y="1242287"/>
                  <a:pt x="44605" y="1215483"/>
                </a:cubicBezTo>
                <a:cubicBezTo>
                  <a:pt x="49862" y="1204969"/>
                  <a:pt x="51629" y="1193035"/>
                  <a:pt x="55756" y="1182029"/>
                </a:cubicBezTo>
                <a:cubicBezTo>
                  <a:pt x="62785" y="1163286"/>
                  <a:pt x="69107" y="1144177"/>
                  <a:pt x="78059" y="1126273"/>
                </a:cubicBezTo>
                <a:cubicBezTo>
                  <a:pt x="84053" y="1114286"/>
                  <a:pt x="92927" y="1103970"/>
                  <a:pt x="100361" y="1092819"/>
                </a:cubicBezTo>
                <a:cubicBezTo>
                  <a:pt x="104078" y="1077951"/>
                  <a:pt x="108187" y="1063175"/>
                  <a:pt x="111512" y="1048214"/>
                </a:cubicBezTo>
                <a:cubicBezTo>
                  <a:pt x="115624" y="1029712"/>
                  <a:pt x="118067" y="1010846"/>
                  <a:pt x="122664" y="992458"/>
                </a:cubicBezTo>
                <a:cubicBezTo>
                  <a:pt x="125515" y="981055"/>
                  <a:pt x="130098" y="970156"/>
                  <a:pt x="133815" y="959005"/>
                </a:cubicBezTo>
                <a:cubicBezTo>
                  <a:pt x="161598" y="764519"/>
                  <a:pt x="124250" y="1006834"/>
                  <a:pt x="167269" y="791736"/>
                </a:cubicBezTo>
                <a:cubicBezTo>
                  <a:pt x="170986" y="773151"/>
                  <a:pt x="173823" y="754367"/>
                  <a:pt x="178420" y="735980"/>
                </a:cubicBezTo>
                <a:cubicBezTo>
                  <a:pt x="181271" y="724577"/>
                  <a:pt x="186478" y="713867"/>
                  <a:pt x="189571" y="702527"/>
                </a:cubicBezTo>
                <a:cubicBezTo>
                  <a:pt x="197636" y="672955"/>
                  <a:pt x="202180" y="642396"/>
                  <a:pt x="211873" y="613317"/>
                </a:cubicBezTo>
                <a:cubicBezTo>
                  <a:pt x="219307" y="591015"/>
                  <a:pt x="228474" y="569217"/>
                  <a:pt x="234176" y="546410"/>
                </a:cubicBezTo>
                <a:cubicBezTo>
                  <a:pt x="237893" y="531542"/>
                  <a:pt x="240923" y="516485"/>
                  <a:pt x="245327" y="501805"/>
                </a:cubicBezTo>
                <a:cubicBezTo>
                  <a:pt x="252082" y="479287"/>
                  <a:pt x="263020" y="457950"/>
                  <a:pt x="267630" y="434897"/>
                </a:cubicBezTo>
                <a:cubicBezTo>
                  <a:pt x="271347" y="416312"/>
                  <a:pt x="270305" y="396093"/>
                  <a:pt x="278781" y="379141"/>
                </a:cubicBezTo>
                <a:cubicBezTo>
                  <a:pt x="285833" y="365036"/>
                  <a:pt x="301083" y="356839"/>
                  <a:pt x="312234" y="345688"/>
                </a:cubicBezTo>
                <a:cubicBezTo>
                  <a:pt x="334909" y="232321"/>
                  <a:pt x="311676" y="336493"/>
                  <a:pt x="334537" y="256478"/>
                </a:cubicBezTo>
                <a:cubicBezTo>
                  <a:pt x="338747" y="241742"/>
                  <a:pt x="339651" y="225960"/>
                  <a:pt x="345688" y="211873"/>
                </a:cubicBezTo>
                <a:cubicBezTo>
                  <a:pt x="356239" y="187253"/>
                  <a:pt x="372306" y="174103"/>
                  <a:pt x="390293" y="156117"/>
                </a:cubicBezTo>
                <a:cubicBezTo>
                  <a:pt x="396369" y="137888"/>
                  <a:pt x="405542" y="100588"/>
                  <a:pt x="423747" y="89210"/>
                </a:cubicBezTo>
                <a:cubicBezTo>
                  <a:pt x="443682" y="76750"/>
                  <a:pt x="490654" y="66907"/>
                  <a:pt x="490654" y="66907"/>
                </a:cubicBezTo>
                <a:cubicBezTo>
                  <a:pt x="576147" y="70624"/>
                  <a:pt x="661792" y="71736"/>
                  <a:pt x="747132" y="78058"/>
                </a:cubicBezTo>
                <a:cubicBezTo>
                  <a:pt x="762416" y="79190"/>
                  <a:pt x="776589" y="86880"/>
                  <a:pt x="791737" y="89210"/>
                </a:cubicBezTo>
                <a:cubicBezTo>
                  <a:pt x="825005" y="94328"/>
                  <a:pt x="858644" y="96644"/>
                  <a:pt x="892098" y="100361"/>
                </a:cubicBezTo>
                <a:cubicBezTo>
                  <a:pt x="918498" y="109161"/>
                  <a:pt x="954393" y="122663"/>
                  <a:pt x="981308" y="122663"/>
                </a:cubicBezTo>
                <a:cubicBezTo>
                  <a:pt x="1040897" y="122663"/>
                  <a:pt x="1100225" y="114728"/>
                  <a:pt x="1159727" y="111512"/>
                </a:cubicBezTo>
                <a:lnTo>
                  <a:pt x="1393903" y="100361"/>
                </a:lnTo>
                <a:cubicBezTo>
                  <a:pt x="1526091" y="73924"/>
                  <a:pt x="1389136" y="108674"/>
                  <a:pt x="1483112" y="66907"/>
                </a:cubicBezTo>
                <a:cubicBezTo>
                  <a:pt x="1504595" y="57359"/>
                  <a:pt x="1527717" y="52039"/>
                  <a:pt x="1550020" y="44605"/>
                </a:cubicBezTo>
                <a:lnTo>
                  <a:pt x="1583473" y="33453"/>
                </a:lnTo>
                <a:lnTo>
                  <a:pt x="1650381" y="11151"/>
                </a:lnTo>
                <a:lnTo>
                  <a:pt x="1683834" y="0"/>
                </a:lnTo>
                <a:cubicBezTo>
                  <a:pt x="1799063" y="3717"/>
                  <a:pt x="1914392" y="5092"/>
                  <a:pt x="2029522" y="11151"/>
                </a:cubicBezTo>
                <a:cubicBezTo>
                  <a:pt x="2055769" y="12532"/>
                  <a:pt x="2081396" y="20025"/>
                  <a:pt x="2107581" y="22302"/>
                </a:cubicBezTo>
                <a:cubicBezTo>
                  <a:pt x="2166946" y="27464"/>
                  <a:pt x="2226527" y="29736"/>
                  <a:pt x="2286000" y="33453"/>
                </a:cubicBezTo>
                <a:cubicBezTo>
                  <a:pt x="2421192" y="78518"/>
                  <a:pt x="2284676" y="36877"/>
                  <a:pt x="2419815" y="66907"/>
                </a:cubicBezTo>
                <a:cubicBezTo>
                  <a:pt x="2431290" y="69457"/>
                  <a:pt x="2441595" y="76685"/>
                  <a:pt x="2453269" y="78058"/>
                </a:cubicBezTo>
                <a:cubicBezTo>
                  <a:pt x="2505083" y="84154"/>
                  <a:pt x="2557347" y="85493"/>
                  <a:pt x="2609386" y="89210"/>
                </a:cubicBezTo>
                <a:cubicBezTo>
                  <a:pt x="2631688" y="96644"/>
                  <a:pt x="2656732" y="98472"/>
                  <a:pt x="2676293" y="111512"/>
                </a:cubicBezTo>
                <a:cubicBezTo>
                  <a:pt x="2687444" y="118946"/>
                  <a:pt x="2697429" y="128535"/>
                  <a:pt x="2709747" y="133814"/>
                </a:cubicBezTo>
                <a:cubicBezTo>
                  <a:pt x="2723833" y="139851"/>
                  <a:pt x="2740001" y="139585"/>
                  <a:pt x="2754351" y="144966"/>
                </a:cubicBezTo>
                <a:cubicBezTo>
                  <a:pt x="2832564" y="174296"/>
                  <a:pt x="2767693" y="157213"/>
                  <a:pt x="2832410" y="189571"/>
                </a:cubicBezTo>
                <a:cubicBezTo>
                  <a:pt x="2842924" y="194828"/>
                  <a:pt x="2854713" y="197005"/>
                  <a:pt x="2865864" y="200722"/>
                </a:cubicBezTo>
                <a:cubicBezTo>
                  <a:pt x="2890704" y="217282"/>
                  <a:pt x="2903460" y="222627"/>
                  <a:pt x="2921620" y="245327"/>
                </a:cubicBezTo>
                <a:cubicBezTo>
                  <a:pt x="2929992" y="255792"/>
                  <a:pt x="2933626" y="270200"/>
                  <a:pt x="2943922" y="278780"/>
                </a:cubicBezTo>
                <a:cubicBezTo>
                  <a:pt x="2956692" y="289422"/>
                  <a:pt x="2974695" y="291862"/>
                  <a:pt x="2988527" y="301083"/>
                </a:cubicBezTo>
                <a:cubicBezTo>
                  <a:pt x="2997275" y="306915"/>
                  <a:pt x="3002620" y="316817"/>
                  <a:pt x="3010830" y="323385"/>
                </a:cubicBezTo>
                <a:cubicBezTo>
                  <a:pt x="3021295" y="331757"/>
                  <a:pt x="3033132" y="338254"/>
                  <a:pt x="3044283" y="345688"/>
                </a:cubicBezTo>
                <a:cubicBezTo>
                  <a:pt x="3064534" y="376063"/>
                  <a:pt x="3089727" y="418589"/>
                  <a:pt x="3122342" y="434897"/>
                </a:cubicBezTo>
                <a:cubicBezTo>
                  <a:pt x="3137210" y="442331"/>
                  <a:pt x="3153420" y="447538"/>
                  <a:pt x="3166947" y="457200"/>
                </a:cubicBezTo>
                <a:cubicBezTo>
                  <a:pt x="3240036" y="509407"/>
                  <a:pt x="3162091" y="477882"/>
                  <a:pt x="3233854" y="501805"/>
                </a:cubicBezTo>
                <a:cubicBezTo>
                  <a:pt x="3333061" y="490781"/>
                  <a:pt x="3343208" y="482583"/>
                  <a:pt x="3445727" y="501805"/>
                </a:cubicBezTo>
                <a:cubicBezTo>
                  <a:pt x="3468833" y="506137"/>
                  <a:pt x="3512634" y="524107"/>
                  <a:pt x="3512634" y="524107"/>
                </a:cubicBezTo>
                <a:cubicBezTo>
                  <a:pt x="3523785" y="538975"/>
                  <a:pt x="3536867" y="552575"/>
                  <a:pt x="3546088" y="568712"/>
                </a:cubicBezTo>
                <a:cubicBezTo>
                  <a:pt x="3551920" y="578918"/>
                  <a:pt x="3548927" y="593854"/>
                  <a:pt x="3557239" y="602166"/>
                </a:cubicBezTo>
                <a:cubicBezTo>
                  <a:pt x="3568993" y="613920"/>
                  <a:pt x="3586976" y="617034"/>
                  <a:pt x="3601844" y="624468"/>
                </a:cubicBezTo>
                <a:cubicBezTo>
                  <a:pt x="3609278" y="631902"/>
                  <a:pt x="3617579" y="638561"/>
                  <a:pt x="3624147" y="646771"/>
                </a:cubicBezTo>
                <a:cubicBezTo>
                  <a:pt x="3675330" y="710750"/>
                  <a:pt x="3638196" y="702298"/>
                  <a:pt x="3657600" y="825190"/>
                </a:cubicBezTo>
                <a:cubicBezTo>
                  <a:pt x="3661267" y="848411"/>
                  <a:pt x="3679903" y="892097"/>
                  <a:pt x="3679903" y="892097"/>
                </a:cubicBezTo>
                <a:cubicBezTo>
                  <a:pt x="3683620" y="921834"/>
                  <a:pt x="3683786" y="952234"/>
                  <a:pt x="3691054" y="981307"/>
                </a:cubicBezTo>
                <a:cubicBezTo>
                  <a:pt x="3695086" y="997434"/>
                  <a:pt x="3707519" y="1010347"/>
                  <a:pt x="3713356" y="1025912"/>
                </a:cubicBezTo>
                <a:cubicBezTo>
                  <a:pt x="3718737" y="1040262"/>
                  <a:pt x="3720104" y="1055837"/>
                  <a:pt x="3724508" y="1070517"/>
                </a:cubicBezTo>
                <a:cubicBezTo>
                  <a:pt x="3731263" y="1093034"/>
                  <a:pt x="3741108" y="1114617"/>
                  <a:pt x="3746810" y="1137424"/>
                </a:cubicBezTo>
                <a:cubicBezTo>
                  <a:pt x="3750527" y="1152292"/>
                  <a:pt x="3753557" y="1167349"/>
                  <a:pt x="3757961" y="1182029"/>
                </a:cubicBezTo>
                <a:cubicBezTo>
                  <a:pt x="3764716" y="1204546"/>
                  <a:pt x="3772830" y="1226634"/>
                  <a:pt x="3780264" y="1248936"/>
                </a:cubicBezTo>
                <a:lnTo>
                  <a:pt x="3791415" y="1282390"/>
                </a:lnTo>
                <a:lnTo>
                  <a:pt x="3802566" y="1315844"/>
                </a:lnTo>
                <a:cubicBezTo>
                  <a:pt x="3798849" y="1349298"/>
                  <a:pt x="3806468" y="1386099"/>
                  <a:pt x="3791415" y="1416205"/>
                </a:cubicBezTo>
                <a:cubicBezTo>
                  <a:pt x="3784561" y="1429913"/>
                  <a:pt x="3762001" y="1425331"/>
                  <a:pt x="3746810" y="1427356"/>
                </a:cubicBezTo>
                <a:cubicBezTo>
                  <a:pt x="3704430" y="1433007"/>
                  <a:pt x="3513337" y="1447031"/>
                  <a:pt x="3479181" y="1449658"/>
                </a:cubicBezTo>
                <a:cubicBezTo>
                  <a:pt x="3371472" y="1485563"/>
                  <a:pt x="3538949" y="1427982"/>
                  <a:pt x="3401122" y="1483112"/>
                </a:cubicBezTo>
                <a:cubicBezTo>
                  <a:pt x="3379295" y="1491843"/>
                  <a:pt x="3334215" y="1505414"/>
                  <a:pt x="3334215" y="1505414"/>
                </a:cubicBezTo>
                <a:cubicBezTo>
                  <a:pt x="3330498" y="1516565"/>
                  <a:pt x="3329112" y="1528789"/>
                  <a:pt x="3323064" y="1538868"/>
                </a:cubicBezTo>
                <a:cubicBezTo>
                  <a:pt x="3317655" y="1547883"/>
                  <a:pt x="3304086" y="1551197"/>
                  <a:pt x="3300761" y="1561171"/>
                </a:cubicBezTo>
                <a:cubicBezTo>
                  <a:pt x="3292449" y="1586106"/>
                  <a:pt x="3293607" y="1613251"/>
                  <a:pt x="3289610" y="1639229"/>
                </a:cubicBezTo>
                <a:cubicBezTo>
                  <a:pt x="3278674" y="1710317"/>
                  <a:pt x="3282089" y="1691614"/>
                  <a:pt x="3267308" y="1750741"/>
                </a:cubicBezTo>
                <a:cubicBezTo>
                  <a:pt x="3263591" y="1795346"/>
                  <a:pt x="3260842" y="1840042"/>
                  <a:pt x="3256156" y="1884556"/>
                </a:cubicBezTo>
                <a:cubicBezTo>
                  <a:pt x="3253404" y="1910695"/>
                  <a:pt x="3248479" y="1936561"/>
                  <a:pt x="3245005" y="1962614"/>
                </a:cubicBezTo>
                <a:cubicBezTo>
                  <a:pt x="3241044" y="1992319"/>
                  <a:pt x="3237571" y="2022087"/>
                  <a:pt x="3233854" y="2051824"/>
                </a:cubicBezTo>
                <a:cubicBezTo>
                  <a:pt x="3230137" y="2174487"/>
                  <a:pt x="3228988" y="2297255"/>
                  <a:pt x="3222703" y="2419814"/>
                </a:cubicBezTo>
                <a:cubicBezTo>
                  <a:pt x="3221545" y="2442395"/>
                  <a:pt x="3216289" y="2464614"/>
                  <a:pt x="3211551" y="2486722"/>
                </a:cubicBezTo>
                <a:cubicBezTo>
                  <a:pt x="3205129" y="2516693"/>
                  <a:pt x="3189249" y="2575932"/>
                  <a:pt x="3189249" y="2575932"/>
                </a:cubicBezTo>
                <a:cubicBezTo>
                  <a:pt x="3196878" y="2720888"/>
                  <a:pt x="3211551" y="2865673"/>
                  <a:pt x="3211551" y="30108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p:cNvSpPr/>
          <p:nvPr/>
        </p:nvSpPr>
        <p:spPr>
          <a:xfrm>
            <a:off x="2653990" y="2977376"/>
            <a:ext cx="728712" cy="1761892"/>
          </a:xfrm>
          <a:custGeom>
            <a:avLst/>
            <a:gdLst>
              <a:gd name="connsiteX0" fmla="*/ 0 w 728712"/>
              <a:gd name="connsiteY0" fmla="*/ 33453 h 1761892"/>
              <a:gd name="connsiteX1" fmla="*/ 144966 w 728712"/>
              <a:gd name="connsiteY1" fmla="*/ 22302 h 1761892"/>
              <a:gd name="connsiteX2" fmla="*/ 602166 w 728712"/>
              <a:gd name="connsiteY2" fmla="*/ 0 h 1761892"/>
              <a:gd name="connsiteX3" fmla="*/ 669073 w 728712"/>
              <a:gd name="connsiteY3" fmla="*/ 66907 h 1761892"/>
              <a:gd name="connsiteX4" fmla="*/ 691376 w 728712"/>
              <a:gd name="connsiteY4" fmla="*/ 156117 h 1761892"/>
              <a:gd name="connsiteX5" fmla="*/ 702527 w 728712"/>
              <a:gd name="connsiteY5" fmla="*/ 289931 h 1761892"/>
              <a:gd name="connsiteX6" fmla="*/ 713678 w 728712"/>
              <a:gd name="connsiteY6" fmla="*/ 367990 h 1761892"/>
              <a:gd name="connsiteX7" fmla="*/ 691376 w 728712"/>
              <a:gd name="connsiteY7" fmla="*/ 947853 h 1761892"/>
              <a:gd name="connsiteX8" fmla="*/ 691376 w 728712"/>
              <a:gd name="connsiteY8" fmla="*/ 1349297 h 1761892"/>
              <a:gd name="connsiteX9" fmla="*/ 702527 w 728712"/>
              <a:gd name="connsiteY9" fmla="*/ 1672683 h 1761892"/>
              <a:gd name="connsiteX10" fmla="*/ 713678 w 728712"/>
              <a:gd name="connsiteY10" fmla="*/ 1728439 h 1761892"/>
              <a:gd name="connsiteX11" fmla="*/ 724830 w 728712"/>
              <a:gd name="connsiteY11" fmla="*/ 1761892 h 176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8712" h="1761892">
                <a:moveTo>
                  <a:pt x="0" y="33453"/>
                </a:moveTo>
                <a:cubicBezTo>
                  <a:pt x="48322" y="29736"/>
                  <a:pt x="96542" y="24278"/>
                  <a:pt x="144966" y="22302"/>
                </a:cubicBezTo>
                <a:cubicBezTo>
                  <a:pt x="599790" y="3738"/>
                  <a:pt x="410268" y="38379"/>
                  <a:pt x="602166" y="0"/>
                </a:cubicBezTo>
                <a:cubicBezTo>
                  <a:pt x="649746" y="23789"/>
                  <a:pt x="651231" y="13380"/>
                  <a:pt x="669073" y="66907"/>
                </a:cubicBezTo>
                <a:cubicBezTo>
                  <a:pt x="678766" y="95986"/>
                  <a:pt x="691376" y="156117"/>
                  <a:pt x="691376" y="156117"/>
                </a:cubicBezTo>
                <a:cubicBezTo>
                  <a:pt x="695093" y="200722"/>
                  <a:pt x="697841" y="245418"/>
                  <a:pt x="702527" y="289931"/>
                </a:cubicBezTo>
                <a:cubicBezTo>
                  <a:pt x="705278" y="316070"/>
                  <a:pt x="713678" y="341706"/>
                  <a:pt x="713678" y="367990"/>
                </a:cubicBezTo>
                <a:cubicBezTo>
                  <a:pt x="713678" y="891979"/>
                  <a:pt x="759401" y="743779"/>
                  <a:pt x="691376" y="947853"/>
                </a:cubicBezTo>
                <a:cubicBezTo>
                  <a:pt x="719638" y="1428321"/>
                  <a:pt x="691376" y="828083"/>
                  <a:pt x="691376" y="1349297"/>
                </a:cubicBezTo>
                <a:cubicBezTo>
                  <a:pt x="691376" y="1457156"/>
                  <a:pt x="696193" y="1565010"/>
                  <a:pt x="702527" y="1672683"/>
                </a:cubicBezTo>
                <a:cubicBezTo>
                  <a:pt x="703640" y="1691604"/>
                  <a:pt x="709081" y="1710052"/>
                  <a:pt x="713678" y="1728439"/>
                </a:cubicBezTo>
                <a:cubicBezTo>
                  <a:pt x="716529" y="1739842"/>
                  <a:pt x="724830" y="1761892"/>
                  <a:pt x="724830" y="17618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p:cNvSpPr/>
          <p:nvPr/>
        </p:nvSpPr>
        <p:spPr>
          <a:xfrm>
            <a:off x="7382107" y="1795346"/>
            <a:ext cx="2653991" cy="2932771"/>
          </a:xfrm>
          <a:custGeom>
            <a:avLst/>
            <a:gdLst>
              <a:gd name="connsiteX0" fmla="*/ 0 w 2653991"/>
              <a:gd name="connsiteY0" fmla="*/ 2932771 h 2932771"/>
              <a:gd name="connsiteX1" fmla="*/ 11152 w 2653991"/>
              <a:gd name="connsiteY1" fmla="*/ 2854713 h 2932771"/>
              <a:gd name="connsiteX2" fmla="*/ 22303 w 2653991"/>
              <a:gd name="connsiteY2" fmla="*/ 2821259 h 2932771"/>
              <a:gd name="connsiteX3" fmla="*/ 11152 w 2653991"/>
              <a:gd name="connsiteY3" fmla="*/ 2676293 h 2932771"/>
              <a:gd name="connsiteX4" fmla="*/ 22303 w 2653991"/>
              <a:gd name="connsiteY4" fmla="*/ 2341756 h 2932771"/>
              <a:gd name="connsiteX5" fmla="*/ 33454 w 2653991"/>
              <a:gd name="connsiteY5" fmla="*/ 2219093 h 2932771"/>
              <a:gd name="connsiteX6" fmla="*/ 44605 w 2653991"/>
              <a:gd name="connsiteY6" fmla="*/ 2185639 h 2932771"/>
              <a:gd name="connsiteX7" fmla="*/ 66908 w 2653991"/>
              <a:gd name="connsiteY7" fmla="*/ 2096430 h 2932771"/>
              <a:gd name="connsiteX8" fmla="*/ 78059 w 2653991"/>
              <a:gd name="connsiteY8" fmla="*/ 2040674 h 2932771"/>
              <a:gd name="connsiteX9" fmla="*/ 89210 w 2653991"/>
              <a:gd name="connsiteY9" fmla="*/ 1973766 h 2932771"/>
              <a:gd name="connsiteX10" fmla="*/ 111513 w 2653991"/>
              <a:gd name="connsiteY10" fmla="*/ 1884556 h 2932771"/>
              <a:gd name="connsiteX11" fmla="*/ 178420 w 2653991"/>
              <a:gd name="connsiteY11" fmla="*/ 1851103 h 2932771"/>
              <a:gd name="connsiteX12" fmla="*/ 200722 w 2653991"/>
              <a:gd name="connsiteY12" fmla="*/ 1828800 h 2932771"/>
              <a:gd name="connsiteX13" fmla="*/ 345688 w 2653991"/>
              <a:gd name="connsiteY13" fmla="*/ 1828800 h 2932771"/>
              <a:gd name="connsiteX14" fmla="*/ 434898 w 2653991"/>
              <a:gd name="connsiteY14" fmla="*/ 1851103 h 2932771"/>
              <a:gd name="connsiteX15" fmla="*/ 568713 w 2653991"/>
              <a:gd name="connsiteY15" fmla="*/ 1839952 h 2932771"/>
              <a:gd name="connsiteX16" fmla="*/ 635620 w 2653991"/>
              <a:gd name="connsiteY16" fmla="*/ 1750742 h 2932771"/>
              <a:gd name="connsiteX17" fmla="*/ 657922 w 2653991"/>
              <a:gd name="connsiteY17" fmla="*/ 1717288 h 2932771"/>
              <a:gd name="connsiteX18" fmla="*/ 646771 w 2653991"/>
              <a:gd name="connsiteY18" fmla="*/ 1315844 h 2932771"/>
              <a:gd name="connsiteX19" fmla="*/ 624469 w 2653991"/>
              <a:gd name="connsiteY19" fmla="*/ 1215483 h 2932771"/>
              <a:gd name="connsiteX20" fmla="*/ 613317 w 2653991"/>
              <a:gd name="connsiteY20" fmla="*/ 1159727 h 2932771"/>
              <a:gd name="connsiteX21" fmla="*/ 591015 w 2653991"/>
              <a:gd name="connsiteY21" fmla="*/ 836342 h 2932771"/>
              <a:gd name="connsiteX22" fmla="*/ 568713 w 2653991"/>
              <a:gd name="connsiteY22" fmla="*/ 735981 h 2932771"/>
              <a:gd name="connsiteX23" fmla="*/ 568713 w 2653991"/>
              <a:gd name="connsiteY23" fmla="*/ 289932 h 2932771"/>
              <a:gd name="connsiteX24" fmla="*/ 591015 w 2653991"/>
              <a:gd name="connsiteY24" fmla="*/ 223025 h 2932771"/>
              <a:gd name="connsiteX25" fmla="*/ 613317 w 2653991"/>
              <a:gd name="connsiteY25" fmla="*/ 189571 h 2932771"/>
              <a:gd name="connsiteX26" fmla="*/ 635620 w 2653991"/>
              <a:gd name="connsiteY26" fmla="*/ 122664 h 2932771"/>
              <a:gd name="connsiteX27" fmla="*/ 657922 w 2653991"/>
              <a:gd name="connsiteY27" fmla="*/ 89210 h 2932771"/>
              <a:gd name="connsiteX28" fmla="*/ 680225 w 2653991"/>
              <a:gd name="connsiteY28" fmla="*/ 22303 h 2932771"/>
              <a:gd name="connsiteX29" fmla="*/ 747132 w 2653991"/>
              <a:gd name="connsiteY29" fmla="*/ 0 h 2932771"/>
              <a:gd name="connsiteX30" fmla="*/ 825191 w 2653991"/>
              <a:gd name="connsiteY30" fmla="*/ 44605 h 2932771"/>
              <a:gd name="connsiteX31" fmla="*/ 892098 w 2653991"/>
              <a:gd name="connsiteY31" fmla="*/ 89210 h 2932771"/>
              <a:gd name="connsiteX32" fmla="*/ 903249 w 2653991"/>
              <a:gd name="connsiteY32" fmla="*/ 122664 h 2932771"/>
              <a:gd name="connsiteX33" fmla="*/ 947854 w 2653991"/>
              <a:gd name="connsiteY33" fmla="*/ 167269 h 2932771"/>
              <a:gd name="connsiteX34" fmla="*/ 1014761 w 2653991"/>
              <a:gd name="connsiteY34" fmla="*/ 256478 h 2932771"/>
              <a:gd name="connsiteX35" fmla="*/ 1037064 w 2653991"/>
              <a:gd name="connsiteY35" fmla="*/ 278781 h 2932771"/>
              <a:gd name="connsiteX36" fmla="*/ 1081669 w 2653991"/>
              <a:gd name="connsiteY36" fmla="*/ 323386 h 2932771"/>
              <a:gd name="connsiteX37" fmla="*/ 1103971 w 2653991"/>
              <a:gd name="connsiteY37" fmla="*/ 289932 h 2932771"/>
              <a:gd name="connsiteX38" fmla="*/ 1115122 w 2653991"/>
              <a:gd name="connsiteY38" fmla="*/ 245327 h 2932771"/>
              <a:gd name="connsiteX39" fmla="*/ 1170878 w 2653991"/>
              <a:gd name="connsiteY39" fmla="*/ 200722 h 2932771"/>
              <a:gd name="connsiteX40" fmla="*/ 1193181 w 2653991"/>
              <a:gd name="connsiteY40" fmla="*/ 178420 h 2932771"/>
              <a:gd name="connsiteX41" fmla="*/ 1248937 w 2653991"/>
              <a:gd name="connsiteY41" fmla="*/ 167269 h 2932771"/>
              <a:gd name="connsiteX42" fmla="*/ 1471961 w 2653991"/>
              <a:gd name="connsiteY42" fmla="*/ 133815 h 2932771"/>
              <a:gd name="connsiteX43" fmla="*/ 1650381 w 2653991"/>
              <a:gd name="connsiteY43" fmla="*/ 122664 h 2932771"/>
              <a:gd name="connsiteX44" fmla="*/ 1728439 w 2653991"/>
              <a:gd name="connsiteY44" fmla="*/ 100361 h 2932771"/>
              <a:gd name="connsiteX45" fmla="*/ 1973766 w 2653991"/>
              <a:gd name="connsiteY45" fmla="*/ 111513 h 2932771"/>
              <a:gd name="connsiteX46" fmla="*/ 2051825 w 2653991"/>
              <a:gd name="connsiteY46" fmla="*/ 133815 h 2932771"/>
              <a:gd name="connsiteX47" fmla="*/ 2107581 w 2653991"/>
              <a:gd name="connsiteY47" fmla="*/ 178420 h 2932771"/>
              <a:gd name="connsiteX48" fmla="*/ 2185639 w 2653991"/>
              <a:gd name="connsiteY48" fmla="*/ 223025 h 2932771"/>
              <a:gd name="connsiteX49" fmla="*/ 2230244 w 2653991"/>
              <a:gd name="connsiteY49" fmla="*/ 267630 h 2932771"/>
              <a:gd name="connsiteX50" fmla="*/ 2252547 w 2653991"/>
              <a:gd name="connsiteY50" fmla="*/ 289932 h 2932771"/>
              <a:gd name="connsiteX51" fmla="*/ 2308303 w 2653991"/>
              <a:gd name="connsiteY51" fmla="*/ 312234 h 2932771"/>
              <a:gd name="connsiteX52" fmla="*/ 2386361 w 2653991"/>
              <a:gd name="connsiteY52" fmla="*/ 356839 h 2932771"/>
              <a:gd name="connsiteX53" fmla="*/ 2408664 w 2653991"/>
              <a:gd name="connsiteY53" fmla="*/ 379142 h 2932771"/>
              <a:gd name="connsiteX54" fmla="*/ 2442117 w 2653991"/>
              <a:gd name="connsiteY54" fmla="*/ 401444 h 2932771"/>
              <a:gd name="connsiteX55" fmla="*/ 2486722 w 2653991"/>
              <a:gd name="connsiteY55" fmla="*/ 434898 h 2932771"/>
              <a:gd name="connsiteX56" fmla="*/ 2509025 w 2653991"/>
              <a:gd name="connsiteY56" fmla="*/ 546410 h 2932771"/>
              <a:gd name="connsiteX57" fmla="*/ 2531327 w 2653991"/>
              <a:gd name="connsiteY57" fmla="*/ 579864 h 2932771"/>
              <a:gd name="connsiteX58" fmla="*/ 2575932 w 2653991"/>
              <a:gd name="connsiteY58" fmla="*/ 724830 h 2932771"/>
              <a:gd name="connsiteX59" fmla="*/ 2587083 w 2653991"/>
              <a:gd name="connsiteY59" fmla="*/ 758283 h 2932771"/>
              <a:gd name="connsiteX60" fmla="*/ 2598234 w 2653991"/>
              <a:gd name="connsiteY60" fmla="*/ 847493 h 2932771"/>
              <a:gd name="connsiteX61" fmla="*/ 2609386 w 2653991"/>
              <a:gd name="connsiteY61" fmla="*/ 925552 h 2932771"/>
              <a:gd name="connsiteX62" fmla="*/ 2631688 w 2653991"/>
              <a:gd name="connsiteY62" fmla="*/ 1248937 h 2932771"/>
              <a:gd name="connsiteX63" fmla="*/ 2653991 w 2653991"/>
              <a:gd name="connsiteY63" fmla="*/ 1360449 h 2932771"/>
              <a:gd name="connsiteX64" fmla="*/ 2642839 w 2653991"/>
              <a:gd name="connsiteY64" fmla="*/ 1951464 h 2932771"/>
              <a:gd name="connsiteX65" fmla="*/ 2631688 w 2653991"/>
              <a:gd name="connsiteY65" fmla="*/ 2018371 h 2932771"/>
              <a:gd name="connsiteX66" fmla="*/ 2609386 w 2653991"/>
              <a:gd name="connsiteY66" fmla="*/ 2419815 h 2932771"/>
              <a:gd name="connsiteX67" fmla="*/ 2598234 w 2653991"/>
              <a:gd name="connsiteY67" fmla="*/ 2520176 h 2932771"/>
              <a:gd name="connsiteX68" fmla="*/ 2587083 w 2653991"/>
              <a:gd name="connsiteY68" fmla="*/ 2642839 h 2932771"/>
              <a:gd name="connsiteX69" fmla="*/ 2575932 w 2653991"/>
              <a:gd name="connsiteY69" fmla="*/ 2932771 h 29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53991" h="2932771">
                <a:moveTo>
                  <a:pt x="0" y="2932771"/>
                </a:moveTo>
                <a:cubicBezTo>
                  <a:pt x="3717" y="2906752"/>
                  <a:pt x="5997" y="2880486"/>
                  <a:pt x="11152" y="2854713"/>
                </a:cubicBezTo>
                <a:cubicBezTo>
                  <a:pt x="13457" y="2843187"/>
                  <a:pt x="22303" y="2833014"/>
                  <a:pt x="22303" y="2821259"/>
                </a:cubicBezTo>
                <a:cubicBezTo>
                  <a:pt x="22303" y="2772794"/>
                  <a:pt x="14869" y="2724615"/>
                  <a:pt x="11152" y="2676293"/>
                </a:cubicBezTo>
                <a:cubicBezTo>
                  <a:pt x="14869" y="2564781"/>
                  <a:pt x="16867" y="2453198"/>
                  <a:pt x="22303" y="2341756"/>
                </a:cubicBezTo>
                <a:cubicBezTo>
                  <a:pt x="24303" y="2300748"/>
                  <a:pt x="27648" y="2259737"/>
                  <a:pt x="33454" y="2219093"/>
                </a:cubicBezTo>
                <a:cubicBezTo>
                  <a:pt x="35116" y="2207457"/>
                  <a:pt x="41512" y="2196979"/>
                  <a:pt x="44605" y="2185639"/>
                </a:cubicBezTo>
                <a:cubicBezTo>
                  <a:pt x="52670" y="2156068"/>
                  <a:pt x="60897" y="2126486"/>
                  <a:pt x="66908" y="2096430"/>
                </a:cubicBezTo>
                <a:cubicBezTo>
                  <a:pt x="70625" y="2077845"/>
                  <a:pt x="74669" y="2059322"/>
                  <a:pt x="78059" y="2040674"/>
                </a:cubicBezTo>
                <a:cubicBezTo>
                  <a:pt x="82104" y="2018428"/>
                  <a:pt x="84472" y="1995874"/>
                  <a:pt x="89210" y="1973766"/>
                </a:cubicBezTo>
                <a:cubicBezTo>
                  <a:pt x="95632" y="1943795"/>
                  <a:pt x="86009" y="1901559"/>
                  <a:pt x="111513" y="1884556"/>
                </a:cubicBezTo>
                <a:cubicBezTo>
                  <a:pt x="154746" y="1855734"/>
                  <a:pt x="132252" y="1866492"/>
                  <a:pt x="178420" y="1851103"/>
                </a:cubicBezTo>
                <a:cubicBezTo>
                  <a:pt x="185854" y="1843669"/>
                  <a:pt x="191707" y="1834209"/>
                  <a:pt x="200722" y="1828800"/>
                </a:cubicBezTo>
                <a:cubicBezTo>
                  <a:pt x="243369" y="1803212"/>
                  <a:pt x="305892" y="1824820"/>
                  <a:pt x="345688" y="1828800"/>
                </a:cubicBezTo>
                <a:cubicBezTo>
                  <a:pt x="372088" y="1837601"/>
                  <a:pt x="407982" y="1851103"/>
                  <a:pt x="434898" y="1851103"/>
                </a:cubicBezTo>
                <a:cubicBezTo>
                  <a:pt x="479658" y="1851103"/>
                  <a:pt x="524108" y="1843669"/>
                  <a:pt x="568713" y="1839952"/>
                </a:cubicBezTo>
                <a:cubicBezTo>
                  <a:pt x="609967" y="1798696"/>
                  <a:pt x="585185" y="1826395"/>
                  <a:pt x="635620" y="1750742"/>
                </a:cubicBezTo>
                <a:lnTo>
                  <a:pt x="657922" y="1717288"/>
                </a:lnTo>
                <a:cubicBezTo>
                  <a:pt x="654205" y="1583473"/>
                  <a:pt x="653138" y="1449559"/>
                  <a:pt x="646771" y="1315844"/>
                </a:cubicBezTo>
                <a:cubicBezTo>
                  <a:pt x="643161" y="1240042"/>
                  <a:pt x="637844" y="1268984"/>
                  <a:pt x="624469" y="1215483"/>
                </a:cubicBezTo>
                <a:cubicBezTo>
                  <a:pt x="619872" y="1197095"/>
                  <a:pt x="617034" y="1178312"/>
                  <a:pt x="613317" y="1159727"/>
                </a:cubicBezTo>
                <a:cubicBezTo>
                  <a:pt x="604623" y="977148"/>
                  <a:pt x="610370" y="971830"/>
                  <a:pt x="591015" y="836342"/>
                </a:cubicBezTo>
                <a:cubicBezTo>
                  <a:pt x="581202" y="767652"/>
                  <a:pt x="585314" y="785783"/>
                  <a:pt x="568713" y="735981"/>
                </a:cubicBezTo>
                <a:cubicBezTo>
                  <a:pt x="556030" y="545753"/>
                  <a:pt x="547578" y="508321"/>
                  <a:pt x="568713" y="289932"/>
                </a:cubicBezTo>
                <a:cubicBezTo>
                  <a:pt x="570977" y="266533"/>
                  <a:pt x="577975" y="242586"/>
                  <a:pt x="591015" y="223025"/>
                </a:cubicBezTo>
                <a:cubicBezTo>
                  <a:pt x="598449" y="211874"/>
                  <a:pt x="607874" y="201818"/>
                  <a:pt x="613317" y="189571"/>
                </a:cubicBezTo>
                <a:cubicBezTo>
                  <a:pt x="622865" y="168088"/>
                  <a:pt x="622580" y="142225"/>
                  <a:pt x="635620" y="122664"/>
                </a:cubicBezTo>
                <a:cubicBezTo>
                  <a:pt x="643054" y="111513"/>
                  <a:pt x="652479" y="101457"/>
                  <a:pt x="657922" y="89210"/>
                </a:cubicBezTo>
                <a:cubicBezTo>
                  <a:pt x="667470" y="67727"/>
                  <a:pt x="657923" y="29737"/>
                  <a:pt x="680225" y="22303"/>
                </a:cubicBezTo>
                <a:lnTo>
                  <a:pt x="747132" y="0"/>
                </a:lnTo>
                <a:cubicBezTo>
                  <a:pt x="825159" y="19508"/>
                  <a:pt x="762252" y="-4347"/>
                  <a:pt x="825191" y="44605"/>
                </a:cubicBezTo>
                <a:cubicBezTo>
                  <a:pt x="846349" y="61061"/>
                  <a:pt x="892098" y="89210"/>
                  <a:pt x="892098" y="89210"/>
                </a:cubicBezTo>
                <a:cubicBezTo>
                  <a:pt x="895815" y="100361"/>
                  <a:pt x="896417" y="113099"/>
                  <a:pt x="903249" y="122664"/>
                </a:cubicBezTo>
                <a:cubicBezTo>
                  <a:pt x="915471" y="139774"/>
                  <a:pt x="947854" y="167269"/>
                  <a:pt x="947854" y="167269"/>
                </a:cubicBezTo>
                <a:cubicBezTo>
                  <a:pt x="967317" y="225657"/>
                  <a:pt x="950694" y="192411"/>
                  <a:pt x="1014761" y="256478"/>
                </a:cubicBezTo>
                <a:lnTo>
                  <a:pt x="1037064" y="278781"/>
                </a:lnTo>
                <a:cubicBezTo>
                  <a:pt x="1057570" y="340299"/>
                  <a:pt x="1045033" y="369181"/>
                  <a:pt x="1081669" y="323386"/>
                </a:cubicBezTo>
                <a:cubicBezTo>
                  <a:pt x="1090041" y="312921"/>
                  <a:pt x="1096537" y="301083"/>
                  <a:pt x="1103971" y="289932"/>
                </a:cubicBezTo>
                <a:cubicBezTo>
                  <a:pt x="1107688" y="275064"/>
                  <a:pt x="1108268" y="259035"/>
                  <a:pt x="1115122" y="245327"/>
                </a:cubicBezTo>
                <a:cubicBezTo>
                  <a:pt x="1124095" y="227381"/>
                  <a:pt x="1157750" y="211224"/>
                  <a:pt x="1170878" y="200722"/>
                </a:cubicBezTo>
                <a:cubicBezTo>
                  <a:pt x="1179088" y="194154"/>
                  <a:pt x="1183518" y="182561"/>
                  <a:pt x="1193181" y="178420"/>
                </a:cubicBezTo>
                <a:cubicBezTo>
                  <a:pt x="1210602" y="170954"/>
                  <a:pt x="1230651" y="172256"/>
                  <a:pt x="1248937" y="167269"/>
                </a:cubicBezTo>
                <a:cubicBezTo>
                  <a:pt x="1397707" y="126695"/>
                  <a:pt x="1220562" y="150575"/>
                  <a:pt x="1471961" y="133815"/>
                </a:cubicBezTo>
                <a:lnTo>
                  <a:pt x="1650381" y="122664"/>
                </a:lnTo>
                <a:cubicBezTo>
                  <a:pt x="1666155" y="117406"/>
                  <a:pt x="1714440" y="100361"/>
                  <a:pt x="1728439" y="100361"/>
                </a:cubicBezTo>
                <a:cubicBezTo>
                  <a:pt x="1810299" y="100361"/>
                  <a:pt x="1891990" y="107796"/>
                  <a:pt x="1973766" y="111513"/>
                </a:cubicBezTo>
                <a:cubicBezTo>
                  <a:pt x="1988057" y="115086"/>
                  <a:pt x="2035828" y="125817"/>
                  <a:pt x="2051825" y="133815"/>
                </a:cubicBezTo>
                <a:cubicBezTo>
                  <a:pt x="2132837" y="174320"/>
                  <a:pt x="2045354" y="136935"/>
                  <a:pt x="2107581" y="178420"/>
                </a:cubicBezTo>
                <a:cubicBezTo>
                  <a:pt x="2132516" y="195043"/>
                  <a:pt x="2161403" y="205399"/>
                  <a:pt x="2185639" y="223025"/>
                </a:cubicBezTo>
                <a:cubicBezTo>
                  <a:pt x="2202644" y="235393"/>
                  <a:pt x="2215376" y="252762"/>
                  <a:pt x="2230244" y="267630"/>
                </a:cubicBezTo>
                <a:cubicBezTo>
                  <a:pt x="2237678" y="275064"/>
                  <a:pt x="2242785" y="286027"/>
                  <a:pt x="2252547" y="289932"/>
                </a:cubicBezTo>
                <a:cubicBezTo>
                  <a:pt x="2271132" y="297366"/>
                  <a:pt x="2290805" y="302513"/>
                  <a:pt x="2308303" y="312234"/>
                </a:cubicBezTo>
                <a:cubicBezTo>
                  <a:pt x="2409570" y="368494"/>
                  <a:pt x="2305388" y="329848"/>
                  <a:pt x="2386361" y="356839"/>
                </a:cubicBezTo>
                <a:cubicBezTo>
                  <a:pt x="2393795" y="364273"/>
                  <a:pt x="2400454" y="372574"/>
                  <a:pt x="2408664" y="379142"/>
                </a:cubicBezTo>
                <a:cubicBezTo>
                  <a:pt x="2419129" y="387514"/>
                  <a:pt x="2431211" y="393654"/>
                  <a:pt x="2442117" y="401444"/>
                </a:cubicBezTo>
                <a:cubicBezTo>
                  <a:pt x="2457241" y="412247"/>
                  <a:pt x="2471854" y="423747"/>
                  <a:pt x="2486722" y="434898"/>
                </a:cubicBezTo>
                <a:cubicBezTo>
                  <a:pt x="2489239" y="449999"/>
                  <a:pt x="2499949" y="525234"/>
                  <a:pt x="2509025" y="546410"/>
                </a:cubicBezTo>
                <a:cubicBezTo>
                  <a:pt x="2514304" y="558728"/>
                  <a:pt x="2523893" y="568713"/>
                  <a:pt x="2531327" y="579864"/>
                </a:cubicBezTo>
                <a:cubicBezTo>
                  <a:pt x="2551031" y="658680"/>
                  <a:pt x="2537631" y="609928"/>
                  <a:pt x="2575932" y="724830"/>
                </a:cubicBezTo>
                <a:lnTo>
                  <a:pt x="2587083" y="758283"/>
                </a:lnTo>
                <a:cubicBezTo>
                  <a:pt x="2590800" y="788020"/>
                  <a:pt x="2594273" y="817788"/>
                  <a:pt x="2598234" y="847493"/>
                </a:cubicBezTo>
                <a:cubicBezTo>
                  <a:pt x="2601708" y="873546"/>
                  <a:pt x="2607203" y="899359"/>
                  <a:pt x="2609386" y="925552"/>
                </a:cubicBezTo>
                <a:cubicBezTo>
                  <a:pt x="2622929" y="1088065"/>
                  <a:pt x="2615447" y="1102769"/>
                  <a:pt x="2631688" y="1248937"/>
                </a:cubicBezTo>
                <a:cubicBezTo>
                  <a:pt x="2637157" y="1298156"/>
                  <a:pt x="2642914" y="1316146"/>
                  <a:pt x="2653991" y="1360449"/>
                </a:cubicBezTo>
                <a:cubicBezTo>
                  <a:pt x="2650274" y="1557454"/>
                  <a:pt x="2649515" y="1754537"/>
                  <a:pt x="2642839" y="1951464"/>
                </a:cubicBezTo>
                <a:cubicBezTo>
                  <a:pt x="2642073" y="1974061"/>
                  <a:pt x="2633832" y="1995863"/>
                  <a:pt x="2631688" y="2018371"/>
                </a:cubicBezTo>
                <a:cubicBezTo>
                  <a:pt x="2618521" y="2156623"/>
                  <a:pt x="2618744" y="2279447"/>
                  <a:pt x="2609386" y="2419815"/>
                </a:cubicBezTo>
                <a:cubicBezTo>
                  <a:pt x="2607147" y="2453400"/>
                  <a:pt x="2601583" y="2486683"/>
                  <a:pt x="2598234" y="2520176"/>
                </a:cubicBezTo>
                <a:cubicBezTo>
                  <a:pt x="2594149" y="2561029"/>
                  <a:pt x="2589726" y="2601868"/>
                  <a:pt x="2587083" y="2642839"/>
                </a:cubicBezTo>
                <a:cubicBezTo>
                  <a:pt x="2574818" y="2832946"/>
                  <a:pt x="2575932" y="2807967"/>
                  <a:pt x="2575932" y="29327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432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2480" y="6091412"/>
            <a:ext cx="8836935" cy="584775"/>
          </a:xfrm>
          <a:prstGeom prst="rect">
            <a:avLst/>
          </a:prstGeom>
          <a:noFill/>
        </p:spPr>
        <p:txBody>
          <a:bodyPr wrap="square" rtlCol="0">
            <a:spAutoFit/>
          </a:bodyPr>
          <a:lstStyle/>
          <a:p>
            <a:pPr algn="ctr"/>
            <a:r>
              <a:rPr lang="en-US" sz="3200" dirty="0"/>
              <a:t>Information Entropy and Information Gain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405000"/>
            <a:ext cx="2468563"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529556"/>
            <a:ext cx="3109118" cy="299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4600" y="4834078"/>
            <a:ext cx="8001000" cy="1477328"/>
          </a:xfrm>
          <a:prstGeom prst="rect">
            <a:avLst/>
          </a:prstGeom>
          <a:noFill/>
        </p:spPr>
        <p:txBody>
          <a:bodyPr wrap="square" rtlCol="0">
            <a:spAutoFit/>
          </a:bodyPr>
          <a:lstStyle/>
          <a:p>
            <a:pPr marL="285750" indent="-285750">
              <a:buFont typeface="Arial" pitchFamily="34" charset="0"/>
              <a:buChar char="•"/>
            </a:pPr>
            <a:r>
              <a:rPr lang="en-US" dirty="0"/>
              <a:t>Entropy is a measure of “shuffledness” and unpredictability of information content</a:t>
            </a:r>
          </a:p>
          <a:p>
            <a:pPr marL="285750" indent="-285750">
              <a:buFont typeface="Arial" pitchFamily="34" charset="0"/>
              <a:buChar char="•"/>
            </a:pPr>
            <a:r>
              <a:rPr lang="en-US" dirty="0"/>
              <a:t>Consider normal versus a uniform distribution</a:t>
            </a:r>
          </a:p>
          <a:p>
            <a:pPr marL="285750" indent="-285750">
              <a:buFont typeface="Arial" pitchFamily="34" charset="0"/>
              <a:buChar char="•"/>
            </a:pPr>
            <a:r>
              <a:rPr lang="en-US" dirty="0"/>
              <a:t>Information Gain refers to the reduction of information entropy</a:t>
            </a:r>
          </a:p>
          <a:p>
            <a:pPr marL="285750" indent="-285750">
              <a:buFont typeface="Arial" pitchFamily="34" charset="0"/>
              <a:buChar char="•"/>
            </a:pPr>
            <a:endParaRPr lang="en-US" dirty="0"/>
          </a:p>
        </p:txBody>
      </p:sp>
      <p:cxnSp>
        <p:nvCxnSpPr>
          <p:cNvPr id="3" name="Straight Connector 2"/>
          <p:cNvCxnSpPr/>
          <p:nvPr/>
        </p:nvCxnSpPr>
        <p:spPr>
          <a:xfrm>
            <a:off x="6629400" y="1529556"/>
            <a:ext cx="0" cy="2356644"/>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34000" y="1529556"/>
            <a:ext cx="0" cy="2356644"/>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39831" y="1060744"/>
            <a:ext cx="1905000" cy="923330"/>
          </a:xfrm>
          <a:prstGeom prst="rect">
            <a:avLst/>
          </a:prstGeom>
          <a:noFill/>
        </p:spPr>
        <p:txBody>
          <a:bodyPr wrap="square" rtlCol="0">
            <a:spAutoFit/>
          </a:bodyPr>
          <a:lstStyle/>
          <a:p>
            <a:r>
              <a:rPr lang="en-US" dirty="0">
                <a:solidFill>
                  <a:schemeClr val="tx2"/>
                </a:solidFill>
              </a:rPr>
              <a:t>Probability of rolling heads given a “far” coin</a:t>
            </a:r>
          </a:p>
        </p:txBody>
      </p:sp>
      <p:cxnSp>
        <p:nvCxnSpPr>
          <p:cNvPr id="10" name="Straight Arrow Connector 9"/>
          <p:cNvCxnSpPr/>
          <p:nvPr/>
        </p:nvCxnSpPr>
        <p:spPr>
          <a:xfrm flipH="1">
            <a:off x="6012261" y="2069260"/>
            <a:ext cx="1527571" cy="75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12480" y="3581365"/>
            <a:ext cx="2133600" cy="923330"/>
          </a:xfrm>
          <a:prstGeom prst="rect">
            <a:avLst/>
          </a:prstGeom>
          <a:noFill/>
        </p:spPr>
        <p:txBody>
          <a:bodyPr wrap="square" rtlCol="0">
            <a:spAutoFit/>
          </a:bodyPr>
          <a:lstStyle/>
          <a:p>
            <a:r>
              <a:rPr lang="en-US" dirty="0">
                <a:solidFill>
                  <a:schemeClr val="tx2"/>
                </a:solidFill>
              </a:rPr>
              <a:t>Probability of rolling a heads given a “rigged” coin.</a:t>
            </a:r>
          </a:p>
        </p:txBody>
      </p:sp>
      <p:cxnSp>
        <p:nvCxnSpPr>
          <p:cNvPr id="14" name="Straight Arrow Connector 13"/>
          <p:cNvCxnSpPr/>
          <p:nvPr/>
        </p:nvCxnSpPr>
        <p:spPr>
          <a:xfrm flipV="1">
            <a:off x="3461447" y="3881998"/>
            <a:ext cx="3314599" cy="441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01160" y="3544234"/>
            <a:ext cx="1468535" cy="430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072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1537" y="357187"/>
            <a:ext cx="10448925" cy="6143625"/>
          </a:xfrm>
          <a:prstGeom prst="rect">
            <a:avLst/>
          </a:prstGeom>
        </p:spPr>
      </p:pic>
      <p:sp>
        <p:nvSpPr>
          <p:cNvPr id="3" name="TextBox 2">
            <a:extLst>
              <a:ext uri="{FF2B5EF4-FFF2-40B4-BE49-F238E27FC236}">
                <a16:creationId xmlns:a16="http://schemas.microsoft.com/office/drawing/2014/main" id="{6EB7967B-0065-4386-A0F2-F9526F8150E2}"/>
              </a:ext>
            </a:extLst>
          </p:cNvPr>
          <p:cNvSpPr txBox="1"/>
          <p:nvPr/>
        </p:nvSpPr>
        <p:spPr>
          <a:xfrm>
            <a:off x="110169" y="0"/>
            <a:ext cx="4494882" cy="369332"/>
          </a:xfrm>
          <a:prstGeom prst="rect">
            <a:avLst/>
          </a:prstGeom>
          <a:noFill/>
        </p:spPr>
        <p:txBody>
          <a:bodyPr wrap="square" rtlCol="0">
            <a:spAutoFit/>
          </a:bodyPr>
          <a:lstStyle/>
          <a:p>
            <a:r>
              <a:rPr lang="en-US" dirty="0"/>
              <a:t>Returning to Dataset 2</a:t>
            </a:r>
          </a:p>
        </p:txBody>
      </p:sp>
    </p:spTree>
    <p:extLst>
      <p:ext uri="{BB962C8B-B14F-4D97-AF65-F5344CB8AC3E}">
        <p14:creationId xmlns:p14="http://schemas.microsoft.com/office/powerpoint/2010/main" val="389841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0D44E-7A88-4EB3-B201-08191FFBA0BC}"/>
              </a:ext>
            </a:extLst>
          </p:cNvPr>
          <p:cNvPicPr>
            <a:picLocks noChangeAspect="1"/>
          </p:cNvPicPr>
          <p:nvPr/>
        </p:nvPicPr>
        <p:blipFill>
          <a:blip r:embed="rId2"/>
          <a:stretch>
            <a:fillRect/>
          </a:stretch>
        </p:blipFill>
        <p:spPr>
          <a:xfrm>
            <a:off x="275590" y="1560117"/>
            <a:ext cx="5405145" cy="2937250"/>
          </a:xfrm>
          <a:prstGeom prst="rect">
            <a:avLst/>
          </a:prstGeom>
          <a:ln>
            <a:solidFill>
              <a:schemeClr val="tx1"/>
            </a:solidFill>
          </a:ln>
        </p:spPr>
      </p:pic>
      <p:sp>
        <p:nvSpPr>
          <p:cNvPr id="3" name="TextBox 2">
            <a:extLst>
              <a:ext uri="{FF2B5EF4-FFF2-40B4-BE49-F238E27FC236}">
                <a16:creationId xmlns:a16="http://schemas.microsoft.com/office/drawing/2014/main" id="{C7774AB6-AD96-49AA-8424-96A0561EE6CB}"/>
              </a:ext>
            </a:extLst>
          </p:cNvPr>
          <p:cNvSpPr txBox="1"/>
          <p:nvPr/>
        </p:nvSpPr>
        <p:spPr>
          <a:xfrm>
            <a:off x="422777" y="950993"/>
            <a:ext cx="5405145" cy="369332"/>
          </a:xfrm>
          <a:prstGeom prst="rect">
            <a:avLst/>
          </a:prstGeom>
          <a:noFill/>
        </p:spPr>
        <p:txBody>
          <a:bodyPr wrap="square" rtlCol="0">
            <a:spAutoFit/>
          </a:bodyPr>
          <a:lstStyle/>
          <a:p>
            <a:pPr algn="ctr"/>
            <a:r>
              <a:rPr lang="en-US" dirty="0"/>
              <a:t>Cross Validation</a:t>
            </a:r>
          </a:p>
        </p:txBody>
      </p:sp>
      <p:pic>
        <p:nvPicPr>
          <p:cNvPr id="4" name="Picture 3">
            <a:extLst>
              <a:ext uri="{FF2B5EF4-FFF2-40B4-BE49-F238E27FC236}">
                <a16:creationId xmlns:a16="http://schemas.microsoft.com/office/drawing/2014/main" id="{8E771F07-ED54-46EA-9248-8FEC1965D084}"/>
              </a:ext>
            </a:extLst>
          </p:cNvPr>
          <p:cNvPicPr>
            <a:picLocks noChangeAspect="1"/>
          </p:cNvPicPr>
          <p:nvPr/>
        </p:nvPicPr>
        <p:blipFill>
          <a:blip r:embed="rId3"/>
          <a:stretch>
            <a:fillRect/>
          </a:stretch>
        </p:blipFill>
        <p:spPr>
          <a:xfrm>
            <a:off x="5827921" y="1560117"/>
            <a:ext cx="6413285" cy="2937250"/>
          </a:xfrm>
          <a:prstGeom prst="rect">
            <a:avLst/>
          </a:prstGeom>
          <a:ln>
            <a:solidFill>
              <a:schemeClr val="tx1"/>
            </a:solidFill>
          </a:ln>
        </p:spPr>
      </p:pic>
      <p:sp>
        <p:nvSpPr>
          <p:cNvPr id="5" name="TextBox 4">
            <a:extLst>
              <a:ext uri="{FF2B5EF4-FFF2-40B4-BE49-F238E27FC236}">
                <a16:creationId xmlns:a16="http://schemas.microsoft.com/office/drawing/2014/main" id="{E3E70DD1-0EF7-4B90-9743-8FF2FDEA9B10}"/>
              </a:ext>
            </a:extLst>
          </p:cNvPr>
          <p:cNvSpPr txBox="1"/>
          <p:nvPr/>
        </p:nvSpPr>
        <p:spPr>
          <a:xfrm>
            <a:off x="5680735" y="950993"/>
            <a:ext cx="5405145" cy="369332"/>
          </a:xfrm>
          <a:prstGeom prst="rect">
            <a:avLst/>
          </a:prstGeom>
          <a:noFill/>
        </p:spPr>
        <p:txBody>
          <a:bodyPr wrap="square" rtlCol="0">
            <a:spAutoFit/>
          </a:bodyPr>
          <a:lstStyle/>
          <a:p>
            <a:pPr algn="ctr"/>
            <a:r>
              <a:rPr lang="en-US" dirty="0"/>
              <a:t>Split Validation-Hold Outs</a:t>
            </a:r>
          </a:p>
        </p:txBody>
      </p:sp>
      <p:sp>
        <p:nvSpPr>
          <p:cNvPr id="6" name="TextBox 5">
            <a:extLst>
              <a:ext uri="{FF2B5EF4-FFF2-40B4-BE49-F238E27FC236}">
                <a16:creationId xmlns:a16="http://schemas.microsoft.com/office/drawing/2014/main" id="{F55A42F9-3E6A-4394-99C6-BEE6FAF956A4}"/>
              </a:ext>
            </a:extLst>
          </p:cNvPr>
          <p:cNvSpPr txBox="1"/>
          <p:nvPr/>
        </p:nvSpPr>
        <p:spPr>
          <a:xfrm>
            <a:off x="6894285" y="4567979"/>
            <a:ext cx="4688114" cy="369332"/>
          </a:xfrm>
          <a:prstGeom prst="rect">
            <a:avLst/>
          </a:prstGeom>
          <a:noFill/>
        </p:spPr>
        <p:txBody>
          <a:bodyPr wrap="square" rtlCol="0">
            <a:spAutoFit/>
          </a:bodyPr>
          <a:lstStyle/>
          <a:p>
            <a:r>
              <a:rPr lang="en-US" dirty="0"/>
              <a:t>Especially good for larger datasets</a:t>
            </a:r>
          </a:p>
        </p:txBody>
      </p:sp>
      <p:sp>
        <p:nvSpPr>
          <p:cNvPr id="7" name="TextBox 6">
            <a:extLst>
              <a:ext uri="{FF2B5EF4-FFF2-40B4-BE49-F238E27FC236}">
                <a16:creationId xmlns:a16="http://schemas.microsoft.com/office/drawing/2014/main" id="{8D6D8362-A90F-4E69-8EC9-FE45E4A85B86}"/>
              </a:ext>
            </a:extLst>
          </p:cNvPr>
          <p:cNvSpPr txBox="1"/>
          <p:nvPr/>
        </p:nvSpPr>
        <p:spPr>
          <a:xfrm>
            <a:off x="1293585" y="4552493"/>
            <a:ext cx="4688114" cy="369332"/>
          </a:xfrm>
          <a:prstGeom prst="rect">
            <a:avLst/>
          </a:prstGeom>
          <a:noFill/>
        </p:spPr>
        <p:txBody>
          <a:bodyPr wrap="square" rtlCol="0">
            <a:spAutoFit/>
          </a:bodyPr>
          <a:lstStyle/>
          <a:p>
            <a:r>
              <a:rPr lang="en-US" dirty="0"/>
              <a:t>Especially good for smaller datasets</a:t>
            </a:r>
          </a:p>
        </p:txBody>
      </p:sp>
    </p:spTree>
    <p:extLst>
      <p:ext uri="{BB962C8B-B14F-4D97-AF65-F5344CB8AC3E}">
        <p14:creationId xmlns:p14="http://schemas.microsoft.com/office/powerpoint/2010/main" val="2799070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787" y="414337"/>
            <a:ext cx="11020425" cy="6029325"/>
          </a:xfrm>
          <a:prstGeom prst="rect">
            <a:avLst/>
          </a:prstGeom>
        </p:spPr>
      </p:pic>
    </p:spTree>
    <p:extLst>
      <p:ext uri="{BB962C8B-B14F-4D97-AF65-F5344CB8AC3E}">
        <p14:creationId xmlns:p14="http://schemas.microsoft.com/office/powerpoint/2010/main" val="424292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2037" y="1481137"/>
            <a:ext cx="10067925" cy="3895725"/>
          </a:xfrm>
          <a:prstGeom prst="rect">
            <a:avLst/>
          </a:prstGeom>
        </p:spPr>
      </p:pic>
      <p:sp>
        <p:nvSpPr>
          <p:cNvPr id="3" name="TextBox 2"/>
          <p:cNvSpPr txBox="1"/>
          <p:nvPr/>
        </p:nvSpPr>
        <p:spPr>
          <a:xfrm>
            <a:off x="1848678" y="298174"/>
            <a:ext cx="9183757" cy="369332"/>
          </a:xfrm>
          <a:prstGeom prst="rect">
            <a:avLst/>
          </a:prstGeom>
          <a:noFill/>
        </p:spPr>
        <p:txBody>
          <a:bodyPr wrap="square" rtlCol="0">
            <a:spAutoFit/>
          </a:bodyPr>
          <a:lstStyle/>
          <a:p>
            <a:pPr algn="ctr"/>
            <a:r>
              <a:rPr lang="en-US" dirty="0"/>
              <a:t>Entropy Thought Exercise</a:t>
            </a:r>
          </a:p>
        </p:txBody>
      </p:sp>
    </p:spTree>
    <p:extLst>
      <p:ext uri="{BB962C8B-B14F-4D97-AF65-F5344CB8AC3E}">
        <p14:creationId xmlns:p14="http://schemas.microsoft.com/office/powerpoint/2010/main" val="29869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D79239-D7E9-44BD-A9C6-959293C48BD0}"/>
              </a:ext>
            </a:extLst>
          </p:cNvPr>
          <p:cNvPicPr>
            <a:picLocks noChangeAspect="1"/>
          </p:cNvPicPr>
          <p:nvPr/>
        </p:nvPicPr>
        <p:blipFill>
          <a:blip r:embed="rId2"/>
          <a:stretch>
            <a:fillRect/>
          </a:stretch>
        </p:blipFill>
        <p:spPr>
          <a:xfrm>
            <a:off x="3161305" y="1692109"/>
            <a:ext cx="6115050" cy="4429125"/>
          </a:xfrm>
          <a:prstGeom prst="rect">
            <a:avLst/>
          </a:prstGeom>
        </p:spPr>
      </p:pic>
      <p:sp>
        <p:nvSpPr>
          <p:cNvPr id="3" name="TextBox 2">
            <a:extLst>
              <a:ext uri="{FF2B5EF4-FFF2-40B4-BE49-F238E27FC236}">
                <a16:creationId xmlns:a16="http://schemas.microsoft.com/office/drawing/2014/main" id="{81713B0A-1553-4CD8-974A-DA6CD4315B4C}"/>
              </a:ext>
            </a:extLst>
          </p:cNvPr>
          <p:cNvSpPr txBox="1"/>
          <p:nvPr/>
        </p:nvSpPr>
        <p:spPr>
          <a:xfrm>
            <a:off x="3161305" y="588489"/>
            <a:ext cx="6346209" cy="954107"/>
          </a:xfrm>
          <a:prstGeom prst="rect">
            <a:avLst/>
          </a:prstGeom>
          <a:noFill/>
        </p:spPr>
        <p:txBody>
          <a:bodyPr wrap="square" rtlCol="0">
            <a:spAutoFit/>
          </a:bodyPr>
          <a:lstStyle/>
          <a:p>
            <a:pPr algn="ctr"/>
            <a:r>
              <a:rPr lang="en-US" sz="2800" dirty="0"/>
              <a:t>Action of Decision Tree Splitting in Rapidminer for Dataset 2</a:t>
            </a:r>
          </a:p>
        </p:txBody>
      </p:sp>
      <p:sp>
        <p:nvSpPr>
          <p:cNvPr id="4" name="TextBox 3">
            <a:extLst>
              <a:ext uri="{FF2B5EF4-FFF2-40B4-BE49-F238E27FC236}">
                <a16:creationId xmlns:a16="http://schemas.microsoft.com/office/drawing/2014/main" id="{00A79197-550A-407F-85EB-7BD2C0C86868}"/>
              </a:ext>
            </a:extLst>
          </p:cNvPr>
          <p:cNvSpPr txBox="1"/>
          <p:nvPr/>
        </p:nvSpPr>
        <p:spPr>
          <a:xfrm>
            <a:off x="7642700" y="1929161"/>
            <a:ext cx="4010323" cy="646331"/>
          </a:xfrm>
          <a:prstGeom prst="rect">
            <a:avLst/>
          </a:prstGeom>
          <a:noFill/>
        </p:spPr>
        <p:txBody>
          <a:bodyPr wrap="square" rtlCol="0">
            <a:spAutoFit/>
          </a:bodyPr>
          <a:lstStyle/>
          <a:p>
            <a:r>
              <a:rPr lang="en-US" dirty="0"/>
              <a:t>The splits with the highest information gain (entropy reduction) come first</a:t>
            </a:r>
          </a:p>
        </p:txBody>
      </p:sp>
      <p:pic>
        <p:nvPicPr>
          <p:cNvPr id="5" name="Picture 4">
            <a:extLst>
              <a:ext uri="{FF2B5EF4-FFF2-40B4-BE49-F238E27FC236}">
                <a16:creationId xmlns:a16="http://schemas.microsoft.com/office/drawing/2014/main" id="{1B6BBDDE-2461-460B-A784-D6ACDC758272}"/>
              </a:ext>
            </a:extLst>
          </p:cNvPr>
          <p:cNvPicPr>
            <a:picLocks noChangeAspect="1"/>
          </p:cNvPicPr>
          <p:nvPr/>
        </p:nvPicPr>
        <p:blipFill>
          <a:blip r:embed="rId3"/>
          <a:stretch>
            <a:fillRect/>
          </a:stretch>
        </p:blipFill>
        <p:spPr>
          <a:xfrm>
            <a:off x="286105" y="4831876"/>
            <a:ext cx="4086225" cy="1752600"/>
          </a:xfrm>
          <a:prstGeom prst="rect">
            <a:avLst/>
          </a:prstGeom>
        </p:spPr>
      </p:pic>
    </p:spTree>
    <p:extLst>
      <p:ext uri="{BB962C8B-B14F-4D97-AF65-F5344CB8AC3E}">
        <p14:creationId xmlns:p14="http://schemas.microsoft.com/office/powerpoint/2010/main" val="917733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21413180">
            <a:off x="4693920" y="807720"/>
            <a:ext cx="5153025" cy="3457575"/>
          </a:xfrm>
          <a:prstGeom prst="rect">
            <a:avLst/>
          </a:prstGeom>
        </p:spPr>
      </p:pic>
      <p:sp>
        <p:nvSpPr>
          <p:cNvPr id="3" name="TextBox 2"/>
          <p:cNvSpPr txBox="1"/>
          <p:nvPr/>
        </p:nvSpPr>
        <p:spPr>
          <a:xfrm>
            <a:off x="570936" y="1121301"/>
            <a:ext cx="34823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Supervised Learning Technique Aiming at Classification of Instances Based Upon Predictor Variables</a:t>
            </a:r>
          </a:p>
          <a:p>
            <a:pPr marL="285750" indent="-285750">
              <a:buFont typeface="Arial" panose="020B0604020202020204" pitchFamily="34" charset="0"/>
              <a:buChar char="•"/>
            </a:pPr>
            <a:r>
              <a:rPr lang="en-US" dirty="0"/>
              <a:t>One Categorical Response Variable Labeling the Data in the Form of a Tree</a:t>
            </a:r>
          </a:p>
        </p:txBody>
      </p:sp>
      <p:sp>
        <p:nvSpPr>
          <p:cNvPr id="4" name="TextBox 3"/>
          <p:cNvSpPr txBox="1"/>
          <p:nvPr/>
        </p:nvSpPr>
        <p:spPr>
          <a:xfrm>
            <a:off x="960120" y="259080"/>
            <a:ext cx="2590800" cy="646331"/>
          </a:xfrm>
          <a:prstGeom prst="rect">
            <a:avLst/>
          </a:prstGeom>
          <a:noFill/>
        </p:spPr>
        <p:txBody>
          <a:bodyPr wrap="square" rtlCol="0">
            <a:spAutoFit/>
          </a:bodyPr>
          <a:lstStyle/>
          <a:p>
            <a:pPr algn="ctr"/>
            <a:r>
              <a:rPr lang="en-US" dirty="0"/>
              <a:t>Decision Trees Van der Aalst Text Pages 94-100</a:t>
            </a:r>
          </a:p>
        </p:txBody>
      </p:sp>
      <p:sp>
        <p:nvSpPr>
          <p:cNvPr id="5" name="TextBox 4"/>
          <p:cNvSpPr txBox="1"/>
          <p:nvPr/>
        </p:nvSpPr>
        <p:spPr>
          <a:xfrm>
            <a:off x="4617720" y="2948940"/>
            <a:ext cx="1478280" cy="646331"/>
          </a:xfrm>
          <a:prstGeom prst="rect">
            <a:avLst/>
          </a:prstGeom>
          <a:noFill/>
        </p:spPr>
        <p:txBody>
          <a:bodyPr wrap="square" rtlCol="0">
            <a:spAutoFit/>
          </a:bodyPr>
          <a:lstStyle/>
          <a:p>
            <a:r>
              <a:rPr lang="en-US" dirty="0">
                <a:solidFill>
                  <a:srgbClr val="FF0000"/>
                </a:solidFill>
              </a:rPr>
              <a:t>Leaf nodes-</a:t>
            </a:r>
            <a:r>
              <a:rPr lang="en-US" dirty="0">
                <a:solidFill>
                  <a:srgbClr val="FF0000"/>
                </a:solidFill>
                <a:sym typeface="Wingdings" panose="05000000000000000000" pitchFamily="2" charset="2"/>
              </a:rPr>
              <a:t></a:t>
            </a:r>
            <a:r>
              <a:rPr lang="en-US" dirty="0">
                <a:solidFill>
                  <a:srgbClr val="FF0000"/>
                </a:solidFill>
              </a:rPr>
              <a:t> values</a:t>
            </a:r>
          </a:p>
        </p:txBody>
      </p:sp>
      <p:cxnSp>
        <p:nvCxnSpPr>
          <p:cNvPr id="7" name="Straight Arrow Connector 6"/>
          <p:cNvCxnSpPr/>
          <p:nvPr/>
        </p:nvCxnSpPr>
        <p:spPr>
          <a:xfrm flipV="1">
            <a:off x="5532120" y="2536507"/>
            <a:ext cx="502920" cy="435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34000" y="3595271"/>
            <a:ext cx="655320" cy="216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16240" y="628412"/>
            <a:ext cx="2240280" cy="646331"/>
          </a:xfrm>
          <a:prstGeom prst="rect">
            <a:avLst/>
          </a:prstGeom>
          <a:noFill/>
        </p:spPr>
        <p:txBody>
          <a:bodyPr wrap="square" rtlCol="0">
            <a:spAutoFit/>
          </a:bodyPr>
          <a:lstStyle/>
          <a:p>
            <a:r>
              <a:rPr lang="en-US" dirty="0">
                <a:solidFill>
                  <a:srgbClr val="FF0000"/>
                </a:solidFill>
              </a:rPr>
              <a:t>Non-Leaf nodes-</a:t>
            </a:r>
            <a:r>
              <a:rPr lang="en-US" dirty="0">
                <a:solidFill>
                  <a:srgbClr val="FF0000"/>
                </a:solidFill>
                <a:sym typeface="Wingdings" panose="05000000000000000000" pitchFamily="2" charset="2"/>
              </a:rPr>
              <a:t></a:t>
            </a:r>
            <a:r>
              <a:rPr lang="en-US" dirty="0">
                <a:solidFill>
                  <a:srgbClr val="FF0000"/>
                </a:solidFill>
              </a:rPr>
              <a:t> predictor variables</a:t>
            </a:r>
          </a:p>
        </p:txBody>
      </p:sp>
      <p:cxnSp>
        <p:nvCxnSpPr>
          <p:cNvPr id="11" name="Straight Arrow Connector 10"/>
          <p:cNvCxnSpPr/>
          <p:nvPr/>
        </p:nvCxnSpPr>
        <p:spPr>
          <a:xfrm flipH="1">
            <a:off x="7962900" y="1173480"/>
            <a:ext cx="495300" cy="373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572500" y="1274743"/>
            <a:ext cx="495300" cy="790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848600" y="1360170"/>
            <a:ext cx="1638864" cy="1611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34764" y="526137"/>
            <a:ext cx="1081476" cy="369332"/>
          </a:xfrm>
          <a:prstGeom prst="rect">
            <a:avLst/>
          </a:prstGeom>
          <a:noFill/>
        </p:spPr>
        <p:txBody>
          <a:bodyPr wrap="square" rtlCol="0">
            <a:spAutoFit/>
          </a:bodyPr>
          <a:lstStyle/>
          <a:p>
            <a:r>
              <a:rPr lang="en-US" dirty="0"/>
              <a:t>860 total</a:t>
            </a:r>
          </a:p>
        </p:txBody>
      </p:sp>
      <p:sp>
        <p:nvSpPr>
          <p:cNvPr id="19" name="Arrow: Down 18"/>
          <p:cNvSpPr/>
          <p:nvPr/>
        </p:nvSpPr>
        <p:spPr>
          <a:xfrm>
            <a:off x="7270432" y="967859"/>
            <a:ext cx="296228" cy="30688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83C3500-8279-4586-9882-81DABC89AB40}"/>
              </a:ext>
            </a:extLst>
          </p:cNvPr>
          <p:cNvSpPr txBox="1"/>
          <p:nvPr/>
        </p:nvSpPr>
        <p:spPr>
          <a:xfrm>
            <a:off x="4972232" y="1593627"/>
            <a:ext cx="1378855" cy="738664"/>
          </a:xfrm>
          <a:prstGeom prst="rect">
            <a:avLst/>
          </a:prstGeom>
          <a:noFill/>
        </p:spPr>
        <p:txBody>
          <a:bodyPr wrap="square" rtlCol="0">
            <a:spAutoFit/>
          </a:bodyPr>
          <a:lstStyle/>
          <a:p>
            <a:r>
              <a:rPr lang="en-US" sz="1400" i="1" dirty="0"/>
              <a:t>Classified to die before 70; 11 did not.</a:t>
            </a:r>
          </a:p>
        </p:txBody>
      </p:sp>
      <p:sp>
        <p:nvSpPr>
          <p:cNvPr id="17" name="TextBox 16">
            <a:extLst>
              <a:ext uri="{FF2B5EF4-FFF2-40B4-BE49-F238E27FC236}">
                <a16:creationId xmlns:a16="http://schemas.microsoft.com/office/drawing/2014/main" id="{1C0892CE-7FEF-45B1-9CF4-6A8836F1074C}"/>
              </a:ext>
            </a:extLst>
          </p:cNvPr>
          <p:cNvSpPr txBox="1"/>
          <p:nvPr/>
        </p:nvSpPr>
        <p:spPr>
          <a:xfrm>
            <a:off x="9595866" y="1594533"/>
            <a:ext cx="2001402" cy="954107"/>
          </a:xfrm>
          <a:prstGeom prst="rect">
            <a:avLst/>
          </a:prstGeom>
          <a:noFill/>
        </p:spPr>
        <p:txBody>
          <a:bodyPr wrap="square" rtlCol="0">
            <a:spAutoFit/>
          </a:bodyPr>
          <a:lstStyle/>
          <a:p>
            <a:r>
              <a:rPr lang="en-US" sz="1400" i="1" dirty="0"/>
              <a:t>For the 665 persons not classified as dying before 70, we continue to ask questions.</a:t>
            </a:r>
          </a:p>
        </p:txBody>
      </p:sp>
    </p:spTree>
    <p:extLst>
      <p:ext uri="{BB962C8B-B14F-4D97-AF65-F5344CB8AC3E}">
        <p14:creationId xmlns:p14="http://schemas.microsoft.com/office/powerpoint/2010/main" val="2943630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9185" y="279082"/>
            <a:ext cx="6229350" cy="5934075"/>
          </a:xfrm>
          <a:prstGeom prst="rect">
            <a:avLst/>
          </a:prstGeom>
        </p:spPr>
      </p:pic>
      <p:sp>
        <p:nvSpPr>
          <p:cNvPr id="3" name="TextBox 2"/>
          <p:cNvSpPr txBox="1"/>
          <p:nvPr/>
        </p:nvSpPr>
        <p:spPr>
          <a:xfrm>
            <a:off x="0" y="754380"/>
            <a:ext cx="34823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Supervised Learning Technique Aiming at Classification of Instances Based Upon Predictor Variables</a:t>
            </a:r>
          </a:p>
          <a:p>
            <a:pPr marL="285750" indent="-285750">
              <a:buFont typeface="Arial" panose="020B0604020202020204" pitchFamily="34" charset="0"/>
              <a:buChar char="•"/>
            </a:pPr>
            <a:r>
              <a:rPr lang="en-US" dirty="0"/>
              <a:t>One Categorical Response Variable Labeling the Data in the Form of a Tree</a:t>
            </a:r>
          </a:p>
        </p:txBody>
      </p:sp>
      <p:sp>
        <p:nvSpPr>
          <p:cNvPr id="4" name="TextBox 3"/>
          <p:cNvSpPr txBox="1"/>
          <p:nvPr/>
        </p:nvSpPr>
        <p:spPr>
          <a:xfrm>
            <a:off x="6680137" y="279082"/>
            <a:ext cx="4458398" cy="369332"/>
          </a:xfrm>
          <a:prstGeom prst="rect">
            <a:avLst/>
          </a:prstGeom>
          <a:noFill/>
        </p:spPr>
        <p:txBody>
          <a:bodyPr wrap="square" rtlCol="0">
            <a:spAutoFit/>
          </a:bodyPr>
          <a:lstStyle/>
          <a:p>
            <a:r>
              <a:rPr lang="en-US" dirty="0">
                <a:solidFill>
                  <a:srgbClr val="FF0000"/>
                </a:solidFill>
              </a:rPr>
              <a:t> First Entropy Calculation  Died Young or Old</a:t>
            </a:r>
          </a:p>
        </p:txBody>
      </p:sp>
    </p:spTree>
    <p:extLst>
      <p:ext uri="{BB962C8B-B14F-4D97-AF65-F5344CB8AC3E}">
        <p14:creationId xmlns:p14="http://schemas.microsoft.com/office/powerpoint/2010/main" val="374997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254" y="100968"/>
            <a:ext cx="8478981" cy="6404891"/>
          </a:xfrm>
          <a:prstGeom prst="rect">
            <a:avLst/>
          </a:prstGeom>
        </p:spPr>
      </p:pic>
    </p:spTree>
    <p:extLst>
      <p:ext uri="{BB962C8B-B14F-4D97-AF65-F5344CB8AC3E}">
        <p14:creationId xmlns:p14="http://schemas.microsoft.com/office/powerpoint/2010/main" val="729366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47646" y="1341040"/>
            <a:ext cx="791904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If all of the training examples are the same classification (homogeneity), assign that classification to the node. Otherwise, pick an attribute to split on by performing the following test for each attribute that hasn't already been used: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compute the current entropy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compute the weighted average of the entropy in each subset partitioned by the value of the given attribute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compute the difference, and pick the attribute with the greatest change (i.e. the most information gain</a:t>
            </a:r>
            <a:r>
              <a:rPr kumimoji="0" lang="en-US" altLang="en-US" sz="2000" b="0" i="0" u="none" strike="noStrike" cap="none" normalizeH="0" dirty="0">
                <a:ln>
                  <a:noFill/>
                </a:ln>
                <a:solidFill>
                  <a:schemeClr val="tx1"/>
                </a:solidFill>
                <a:effectLst/>
              </a:rPr>
              <a:t> (entropy reduction</a:t>
            </a:r>
            <a:r>
              <a:rPr kumimoji="0" lang="en-US" altLang="en-US" sz="2000" b="0" i="0" u="none" strike="noStrike" cap="none" normalizeH="0" baseline="0" dirty="0">
                <a:ln>
                  <a:noFill/>
                </a:ln>
                <a:solidFill>
                  <a:schemeClr val="tx1"/>
                </a:solidFill>
                <a:effectLst/>
              </a:rPr>
              <a:t>) or purity from GINI index).</a:t>
            </a:r>
            <a:r>
              <a:rPr kumimoji="0" lang="en-US" altLang="en-US" sz="2000" b="0" i="0" u="none" strike="noStrike" cap="none" normalizeH="0" dirty="0">
                <a:ln>
                  <a:noFill/>
                </a:ln>
                <a:solidFill>
                  <a:schemeClr val="tx1"/>
                </a:solidFill>
                <a:effectLst/>
              </a:rPr>
              <a:t> </a:t>
            </a:r>
            <a:r>
              <a:rPr kumimoji="0" lang="en-US" altLang="en-US" sz="2000" b="0" i="0" u="none" strike="noStrike" cap="none" normalizeH="0" baseline="0" dirty="0">
                <a:ln>
                  <a:noFill/>
                </a:ln>
                <a:solidFill>
                  <a:schemeClr val="tx1"/>
                </a:solidFill>
                <a:effectLst/>
              </a:rPr>
              <a:t>For each value of the attribute,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 repeat the process using only the training examples that have the given value for an attribute. </a:t>
            </a:r>
          </a:p>
        </p:txBody>
      </p:sp>
      <p:sp>
        <p:nvSpPr>
          <p:cNvPr id="3" name="TextBox 2">
            <a:extLst>
              <a:ext uri="{FF2B5EF4-FFF2-40B4-BE49-F238E27FC236}">
                <a16:creationId xmlns:a16="http://schemas.microsoft.com/office/drawing/2014/main" id="{5B9A7DAE-B397-40D7-9416-46B63AC4A7BF}"/>
              </a:ext>
            </a:extLst>
          </p:cNvPr>
          <p:cNvSpPr txBox="1"/>
          <p:nvPr/>
        </p:nvSpPr>
        <p:spPr>
          <a:xfrm>
            <a:off x="2401677" y="440675"/>
            <a:ext cx="5442333" cy="369332"/>
          </a:xfrm>
          <a:prstGeom prst="rect">
            <a:avLst/>
          </a:prstGeom>
          <a:noFill/>
        </p:spPr>
        <p:txBody>
          <a:bodyPr wrap="square" rtlCol="0">
            <a:spAutoFit/>
          </a:bodyPr>
          <a:lstStyle/>
          <a:p>
            <a:pPr algn="ctr"/>
            <a:r>
              <a:rPr lang="en-US" dirty="0"/>
              <a:t>Splitting Procedure</a:t>
            </a:r>
          </a:p>
        </p:txBody>
      </p:sp>
    </p:spTree>
    <p:extLst>
      <p:ext uri="{BB962C8B-B14F-4D97-AF65-F5344CB8AC3E}">
        <p14:creationId xmlns:p14="http://schemas.microsoft.com/office/powerpoint/2010/main" val="1716449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0D4399-4D06-446C-95B0-B143BA22EE5C}"/>
              </a:ext>
            </a:extLst>
          </p:cNvPr>
          <p:cNvPicPr>
            <a:picLocks noChangeAspect="1"/>
          </p:cNvPicPr>
          <p:nvPr/>
        </p:nvPicPr>
        <p:blipFill>
          <a:blip r:embed="rId2"/>
          <a:stretch>
            <a:fillRect/>
          </a:stretch>
        </p:blipFill>
        <p:spPr>
          <a:xfrm>
            <a:off x="2589377" y="108270"/>
            <a:ext cx="7013244" cy="3816030"/>
          </a:xfrm>
          <a:prstGeom prst="rect">
            <a:avLst/>
          </a:prstGeom>
        </p:spPr>
      </p:pic>
      <p:pic>
        <p:nvPicPr>
          <p:cNvPr id="3" name="Picture 2">
            <a:extLst>
              <a:ext uri="{FF2B5EF4-FFF2-40B4-BE49-F238E27FC236}">
                <a16:creationId xmlns:a16="http://schemas.microsoft.com/office/drawing/2014/main" id="{80A8F682-FF96-46AA-9873-3F9DECB3A13A}"/>
              </a:ext>
            </a:extLst>
          </p:cNvPr>
          <p:cNvPicPr>
            <a:picLocks noChangeAspect="1"/>
          </p:cNvPicPr>
          <p:nvPr/>
        </p:nvPicPr>
        <p:blipFill>
          <a:blip r:embed="rId3"/>
          <a:stretch>
            <a:fillRect/>
          </a:stretch>
        </p:blipFill>
        <p:spPr>
          <a:xfrm>
            <a:off x="2016812" y="3924300"/>
            <a:ext cx="7858125" cy="2933700"/>
          </a:xfrm>
          <a:prstGeom prst="rect">
            <a:avLst/>
          </a:prstGeom>
        </p:spPr>
      </p:pic>
      <p:cxnSp>
        <p:nvCxnSpPr>
          <p:cNvPr id="5" name="Straight Arrow Connector 4">
            <a:extLst>
              <a:ext uri="{FF2B5EF4-FFF2-40B4-BE49-F238E27FC236}">
                <a16:creationId xmlns:a16="http://schemas.microsoft.com/office/drawing/2014/main" id="{6B84262B-DD45-4579-AA7C-A42E96C133BE}"/>
              </a:ext>
            </a:extLst>
          </p:cNvPr>
          <p:cNvCxnSpPr/>
          <p:nvPr/>
        </p:nvCxnSpPr>
        <p:spPr>
          <a:xfrm>
            <a:off x="477672" y="6537278"/>
            <a:ext cx="15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EED1E4-730E-49B5-A15E-49E60B368D0D}"/>
              </a:ext>
            </a:extLst>
          </p:cNvPr>
          <p:cNvPicPr>
            <a:picLocks noChangeAspect="1"/>
          </p:cNvPicPr>
          <p:nvPr/>
        </p:nvPicPr>
        <p:blipFill>
          <a:blip r:embed="rId4"/>
          <a:stretch>
            <a:fillRect/>
          </a:stretch>
        </p:blipFill>
        <p:spPr>
          <a:xfrm>
            <a:off x="8303800" y="108270"/>
            <a:ext cx="4105275" cy="5781675"/>
          </a:xfrm>
          <a:prstGeom prst="rect">
            <a:avLst/>
          </a:prstGeom>
        </p:spPr>
      </p:pic>
    </p:spTree>
    <p:extLst>
      <p:ext uri="{BB962C8B-B14F-4D97-AF65-F5344CB8AC3E}">
        <p14:creationId xmlns:p14="http://schemas.microsoft.com/office/powerpoint/2010/main" val="5886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975" y="423862"/>
            <a:ext cx="11068050" cy="6010275"/>
          </a:xfrm>
          <a:prstGeom prst="rect">
            <a:avLst/>
          </a:prstGeom>
        </p:spPr>
      </p:pic>
    </p:spTree>
    <p:extLst>
      <p:ext uri="{BB962C8B-B14F-4D97-AF65-F5344CB8AC3E}">
        <p14:creationId xmlns:p14="http://schemas.microsoft.com/office/powerpoint/2010/main" val="3859882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F9B97-DF1A-4638-8353-328C18DF8E1A}"/>
              </a:ext>
            </a:extLst>
          </p:cNvPr>
          <p:cNvSpPr txBox="1"/>
          <p:nvPr/>
        </p:nvSpPr>
        <p:spPr>
          <a:xfrm>
            <a:off x="2732183" y="253388"/>
            <a:ext cx="6246564" cy="1077218"/>
          </a:xfrm>
          <a:prstGeom prst="rect">
            <a:avLst/>
          </a:prstGeom>
          <a:noFill/>
        </p:spPr>
        <p:txBody>
          <a:bodyPr wrap="square" rtlCol="0">
            <a:spAutoFit/>
          </a:bodyPr>
          <a:lstStyle/>
          <a:p>
            <a:pPr algn="ctr"/>
            <a:r>
              <a:rPr lang="en-US" sz="3200" dirty="0"/>
              <a:t>Several Good Videos About Classification and Regression Trees</a:t>
            </a:r>
          </a:p>
        </p:txBody>
      </p:sp>
      <p:pic>
        <p:nvPicPr>
          <p:cNvPr id="4" name="Picture 3">
            <a:extLst>
              <a:ext uri="{FF2B5EF4-FFF2-40B4-BE49-F238E27FC236}">
                <a16:creationId xmlns:a16="http://schemas.microsoft.com/office/drawing/2014/main" id="{2B607653-F67F-4912-A0CB-0D825977E7A9}"/>
              </a:ext>
            </a:extLst>
          </p:cNvPr>
          <p:cNvPicPr>
            <a:picLocks noChangeAspect="1"/>
          </p:cNvPicPr>
          <p:nvPr/>
        </p:nvPicPr>
        <p:blipFill>
          <a:blip r:embed="rId2"/>
          <a:stretch>
            <a:fillRect/>
          </a:stretch>
        </p:blipFill>
        <p:spPr>
          <a:xfrm>
            <a:off x="452437" y="1650170"/>
            <a:ext cx="11287125" cy="2847975"/>
          </a:xfrm>
          <a:prstGeom prst="rect">
            <a:avLst/>
          </a:prstGeom>
        </p:spPr>
      </p:pic>
      <p:sp>
        <p:nvSpPr>
          <p:cNvPr id="5" name="Rectangle 4">
            <a:extLst>
              <a:ext uri="{FF2B5EF4-FFF2-40B4-BE49-F238E27FC236}">
                <a16:creationId xmlns:a16="http://schemas.microsoft.com/office/drawing/2014/main" id="{60D0D6EB-91D5-41D9-B429-B1DEFEE6EEC1}"/>
              </a:ext>
            </a:extLst>
          </p:cNvPr>
          <p:cNvSpPr/>
          <p:nvPr/>
        </p:nvSpPr>
        <p:spPr>
          <a:xfrm>
            <a:off x="2807465" y="4989226"/>
            <a:ext cx="6096000" cy="646331"/>
          </a:xfrm>
          <a:prstGeom prst="rect">
            <a:avLst/>
          </a:prstGeom>
        </p:spPr>
        <p:txBody>
          <a:bodyPr>
            <a:spAutoFit/>
          </a:bodyPr>
          <a:lstStyle/>
          <a:p>
            <a:r>
              <a:rPr lang="en-US" dirty="0">
                <a:hlinkClick r:id="rId3"/>
              </a:rPr>
              <a:t>https://www.salford-systems.com/resources/introductory-videos/introduction-to-tree-based-machine-learning-regression</a:t>
            </a:r>
            <a:r>
              <a:rPr lang="en-US" dirty="0"/>
              <a:t> </a:t>
            </a:r>
          </a:p>
        </p:txBody>
      </p:sp>
    </p:spTree>
    <p:extLst>
      <p:ext uri="{BB962C8B-B14F-4D97-AF65-F5344CB8AC3E}">
        <p14:creationId xmlns:p14="http://schemas.microsoft.com/office/powerpoint/2010/main" val="118077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C1FEF-A88A-43E0-95F4-63A427D73F0E}"/>
              </a:ext>
            </a:extLst>
          </p:cNvPr>
          <p:cNvPicPr>
            <a:picLocks noChangeAspect="1"/>
          </p:cNvPicPr>
          <p:nvPr/>
        </p:nvPicPr>
        <p:blipFill>
          <a:blip r:embed="rId2"/>
          <a:stretch>
            <a:fillRect/>
          </a:stretch>
        </p:blipFill>
        <p:spPr>
          <a:xfrm>
            <a:off x="656573" y="1665027"/>
            <a:ext cx="10857812" cy="3521121"/>
          </a:xfrm>
          <a:prstGeom prst="rect">
            <a:avLst/>
          </a:prstGeom>
        </p:spPr>
      </p:pic>
      <p:sp>
        <p:nvSpPr>
          <p:cNvPr id="3" name="TextBox 2">
            <a:extLst>
              <a:ext uri="{FF2B5EF4-FFF2-40B4-BE49-F238E27FC236}">
                <a16:creationId xmlns:a16="http://schemas.microsoft.com/office/drawing/2014/main" id="{0A4D134E-FEE7-4490-B703-352F691CFD52}"/>
              </a:ext>
            </a:extLst>
          </p:cNvPr>
          <p:cNvSpPr txBox="1"/>
          <p:nvPr/>
        </p:nvSpPr>
        <p:spPr>
          <a:xfrm>
            <a:off x="1023582" y="436728"/>
            <a:ext cx="10426890" cy="369332"/>
          </a:xfrm>
          <a:prstGeom prst="rect">
            <a:avLst/>
          </a:prstGeom>
          <a:noFill/>
        </p:spPr>
        <p:txBody>
          <a:bodyPr wrap="square" rtlCol="0">
            <a:spAutoFit/>
          </a:bodyPr>
          <a:lstStyle/>
          <a:p>
            <a:pPr algn="ctr"/>
            <a:r>
              <a:rPr lang="en-US" dirty="0"/>
              <a:t>Cross Validation in Rapidminer</a:t>
            </a:r>
          </a:p>
        </p:txBody>
      </p:sp>
    </p:spTree>
    <p:extLst>
      <p:ext uri="{BB962C8B-B14F-4D97-AF65-F5344CB8AC3E}">
        <p14:creationId xmlns:p14="http://schemas.microsoft.com/office/powerpoint/2010/main" val="1620102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F904B2-0817-4423-9C36-53A3FE0C9F21}"/>
              </a:ext>
            </a:extLst>
          </p:cNvPr>
          <p:cNvSpPr txBox="1"/>
          <p:nvPr/>
        </p:nvSpPr>
        <p:spPr>
          <a:xfrm>
            <a:off x="2732183" y="253388"/>
            <a:ext cx="6246564" cy="1077218"/>
          </a:xfrm>
          <a:prstGeom prst="rect">
            <a:avLst/>
          </a:prstGeom>
          <a:noFill/>
        </p:spPr>
        <p:txBody>
          <a:bodyPr wrap="square" rtlCol="0">
            <a:spAutoFit/>
          </a:bodyPr>
          <a:lstStyle/>
          <a:p>
            <a:pPr algn="ctr"/>
            <a:r>
              <a:rPr lang="en-US" sz="3200" dirty="0"/>
              <a:t>Several Good Videos About Classification and Regression Trees</a:t>
            </a:r>
          </a:p>
        </p:txBody>
      </p:sp>
      <p:pic>
        <p:nvPicPr>
          <p:cNvPr id="3" name="Picture 2">
            <a:extLst>
              <a:ext uri="{FF2B5EF4-FFF2-40B4-BE49-F238E27FC236}">
                <a16:creationId xmlns:a16="http://schemas.microsoft.com/office/drawing/2014/main" id="{76085381-EB2B-4EF2-98A8-06A452E5CA12}"/>
              </a:ext>
            </a:extLst>
          </p:cNvPr>
          <p:cNvPicPr>
            <a:picLocks noChangeAspect="1"/>
          </p:cNvPicPr>
          <p:nvPr/>
        </p:nvPicPr>
        <p:blipFill>
          <a:blip r:embed="rId2"/>
          <a:stretch>
            <a:fillRect/>
          </a:stretch>
        </p:blipFill>
        <p:spPr>
          <a:xfrm>
            <a:off x="990600" y="1330606"/>
            <a:ext cx="11201400" cy="4267200"/>
          </a:xfrm>
          <a:prstGeom prst="rect">
            <a:avLst/>
          </a:prstGeom>
        </p:spPr>
      </p:pic>
      <p:sp>
        <p:nvSpPr>
          <p:cNvPr id="4" name="Rectangle 3">
            <a:extLst>
              <a:ext uri="{FF2B5EF4-FFF2-40B4-BE49-F238E27FC236}">
                <a16:creationId xmlns:a16="http://schemas.microsoft.com/office/drawing/2014/main" id="{C0107F52-A36F-4A1A-9C74-7C69C08BBD84}"/>
              </a:ext>
            </a:extLst>
          </p:cNvPr>
          <p:cNvSpPr/>
          <p:nvPr/>
        </p:nvSpPr>
        <p:spPr>
          <a:xfrm>
            <a:off x="2641588" y="5958281"/>
            <a:ext cx="7899423" cy="646331"/>
          </a:xfrm>
          <a:prstGeom prst="rect">
            <a:avLst/>
          </a:prstGeom>
        </p:spPr>
        <p:txBody>
          <a:bodyPr wrap="square">
            <a:spAutoFit/>
          </a:bodyPr>
          <a:lstStyle/>
          <a:p>
            <a:r>
              <a:rPr lang="en-US" dirty="0">
                <a:hlinkClick r:id="rId3"/>
              </a:rPr>
              <a:t>https://www.salford-systems.com/resources/introductory-videos/introduction-to-tree-based-machine-learning-classification</a:t>
            </a:r>
            <a:r>
              <a:rPr lang="en-US" dirty="0"/>
              <a:t> </a:t>
            </a:r>
          </a:p>
        </p:txBody>
      </p:sp>
    </p:spTree>
    <p:extLst>
      <p:ext uri="{BB962C8B-B14F-4D97-AF65-F5344CB8AC3E}">
        <p14:creationId xmlns:p14="http://schemas.microsoft.com/office/powerpoint/2010/main" val="368974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2C6A9-C98A-44FA-9381-EDC09C451A74}"/>
              </a:ext>
            </a:extLst>
          </p:cNvPr>
          <p:cNvPicPr>
            <a:picLocks noChangeAspect="1"/>
          </p:cNvPicPr>
          <p:nvPr/>
        </p:nvPicPr>
        <p:blipFill>
          <a:blip r:embed="rId2"/>
          <a:stretch>
            <a:fillRect/>
          </a:stretch>
        </p:blipFill>
        <p:spPr>
          <a:xfrm>
            <a:off x="1751960" y="107191"/>
            <a:ext cx="6886575" cy="3695700"/>
          </a:xfrm>
          <a:prstGeom prst="rect">
            <a:avLst/>
          </a:prstGeom>
        </p:spPr>
      </p:pic>
      <p:pic>
        <p:nvPicPr>
          <p:cNvPr id="3" name="Picture 2">
            <a:extLst>
              <a:ext uri="{FF2B5EF4-FFF2-40B4-BE49-F238E27FC236}">
                <a16:creationId xmlns:a16="http://schemas.microsoft.com/office/drawing/2014/main" id="{1D05A6FA-5629-4AAB-A5F5-BB3C5B3E52BA}"/>
              </a:ext>
            </a:extLst>
          </p:cNvPr>
          <p:cNvPicPr>
            <a:picLocks noChangeAspect="1"/>
          </p:cNvPicPr>
          <p:nvPr/>
        </p:nvPicPr>
        <p:blipFill>
          <a:blip r:embed="rId3"/>
          <a:stretch>
            <a:fillRect/>
          </a:stretch>
        </p:blipFill>
        <p:spPr>
          <a:xfrm>
            <a:off x="444333" y="4436375"/>
            <a:ext cx="8601075" cy="1943100"/>
          </a:xfrm>
          <a:prstGeom prst="rect">
            <a:avLst/>
          </a:prstGeom>
        </p:spPr>
      </p:pic>
      <p:sp>
        <p:nvSpPr>
          <p:cNvPr id="4" name="TextBox 3">
            <a:extLst>
              <a:ext uri="{FF2B5EF4-FFF2-40B4-BE49-F238E27FC236}">
                <a16:creationId xmlns:a16="http://schemas.microsoft.com/office/drawing/2014/main" id="{20E2AB33-1FCD-453D-ABD6-134D0EEC332D}"/>
              </a:ext>
            </a:extLst>
          </p:cNvPr>
          <p:cNvSpPr txBox="1"/>
          <p:nvPr/>
        </p:nvSpPr>
        <p:spPr>
          <a:xfrm>
            <a:off x="444333" y="4067043"/>
            <a:ext cx="7369791" cy="646331"/>
          </a:xfrm>
          <a:prstGeom prst="rect">
            <a:avLst/>
          </a:prstGeom>
          <a:noFill/>
        </p:spPr>
        <p:txBody>
          <a:bodyPr wrap="square" rtlCol="0">
            <a:spAutoFit/>
          </a:bodyPr>
          <a:lstStyle/>
          <a:p>
            <a:pPr algn="ctr"/>
            <a:r>
              <a:rPr lang="en-US" dirty="0"/>
              <a:t>Training Datasets Tend to Overfit-Bagging and Boosting Reduces This </a:t>
            </a:r>
          </a:p>
          <a:p>
            <a:pPr algn="ctr"/>
            <a:r>
              <a:rPr lang="en-US" dirty="0"/>
              <a:t>Many Simple Trees for Learning Work Best</a:t>
            </a:r>
          </a:p>
        </p:txBody>
      </p:sp>
      <p:sp>
        <p:nvSpPr>
          <p:cNvPr id="5" name="TextBox 4">
            <a:extLst>
              <a:ext uri="{FF2B5EF4-FFF2-40B4-BE49-F238E27FC236}">
                <a16:creationId xmlns:a16="http://schemas.microsoft.com/office/drawing/2014/main" id="{87F4689B-EAE3-4543-9B64-B94846DC375A}"/>
              </a:ext>
            </a:extLst>
          </p:cNvPr>
          <p:cNvSpPr txBox="1"/>
          <p:nvPr/>
        </p:nvSpPr>
        <p:spPr>
          <a:xfrm>
            <a:off x="760163" y="330506"/>
            <a:ext cx="7480069" cy="369332"/>
          </a:xfrm>
          <a:prstGeom prst="rect">
            <a:avLst/>
          </a:prstGeom>
          <a:noFill/>
        </p:spPr>
        <p:txBody>
          <a:bodyPr wrap="square" rtlCol="0">
            <a:spAutoFit/>
          </a:bodyPr>
          <a:lstStyle/>
          <a:p>
            <a:r>
              <a:rPr lang="en-US" dirty="0"/>
              <a:t>Single Trees Are Not Very Accurate Predictors Because of High Variance</a:t>
            </a:r>
          </a:p>
        </p:txBody>
      </p:sp>
    </p:spTree>
    <p:extLst>
      <p:ext uri="{BB962C8B-B14F-4D97-AF65-F5344CB8AC3E}">
        <p14:creationId xmlns:p14="http://schemas.microsoft.com/office/powerpoint/2010/main" val="2630379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086B3-AEF5-4E77-A3A3-E5386765505C}"/>
              </a:ext>
            </a:extLst>
          </p:cNvPr>
          <p:cNvPicPr>
            <a:picLocks noChangeAspect="1"/>
          </p:cNvPicPr>
          <p:nvPr/>
        </p:nvPicPr>
        <p:blipFill>
          <a:blip r:embed="rId2"/>
          <a:stretch>
            <a:fillRect/>
          </a:stretch>
        </p:blipFill>
        <p:spPr>
          <a:xfrm>
            <a:off x="809333" y="764275"/>
            <a:ext cx="10586874" cy="5336274"/>
          </a:xfrm>
          <a:prstGeom prst="rect">
            <a:avLst/>
          </a:prstGeom>
        </p:spPr>
      </p:pic>
      <p:sp>
        <p:nvSpPr>
          <p:cNvPr id="3" name="TextBox 2">
            <a:extLst>
              <a:ext uri="{FF2B5EF4-FFF2-40B4-BE49-F238E27FC236}">
                <a16:creationId xmlns:a16="http://schemas.microsoft.com/office/drawing/2014/main" id="{DF1AB1D5-08BF-4EEB-A9D3-CCFE94FD4D69}"/>
              </a:ext>
            </a:extLst>
          </p:cNvPr>
          <p:cNvSpPr txBox="1"/>
          <p:nvPr/>
        </p:nvSpPr>
        <p:spPr>
          <a:xfrm>
            <a:off x="286603" y="136478"/>
            <a:ext cx="8693624" cy="646331"/>
          </a:xfrm>
          <a:prstGeom prst="rect">
            <a:avLst/>
          </a:prstGeom>
          <a:noFill/>
        </p:spPr>
        <p:txBody>
          <a:bodyPr wrap="square" rtlCol="0">
            <a:spAutoFit/>
          </a:bodyPr>
          <a:lstStyle/>
          <a:p>
            <a:r>
              <a:rPr lang="en-US" dirty="0"/>
              <a:t>Exercise 3a -Decision Tree is Unbiased-Considers all the Data</a:t>
            </a:r>
          </a:p>
          <a:p>
            <a:r>
              <a:rPr lang="en-US" dirty="0"/>
              <a:t>But it has High Variance</a:t>
            </a:r>
          </a:p>
        </p:txBody>
      </p:sp>
    </p:spTree>
    <p:extLst>
      <p:ext uri="{BB962C8B-B14F-4D97-AF65-F5344CB8AC3E}">
        <p14:creationId xmlns:p14="http://schemas.microsoft.com/office/powerpoint/2010/main" val="1543475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1FB68B-3BA5-4739-B336-975B42F6289B}"/>
              </a:ext>
            </a:extLst>
          </p:cNvPr>
          <p:cNvSpPr txBox="1"/>
          <p:nvPr/>
        </p:nvSpPr>
        <p:spPr>
          <a:xfrm>
            <a:off x="1637731" y="382137"/>
            <a:ext cx="8898341" cy="954107"/>
          </a:xfrm>
          <a:prstGeom prst="rect">
            <a:avLst/>
          </a:prstGeom>
          <a:noFill/>
        </p:spPr>
        <p:txBody>
          <a:bodyPr wrap="square" rtlCol="0">
            <a:spAutoFit/>
          </a:bodyPr>
          <a:lstStyle/>
          <a:p>
            <a:pPr algn="ctr"/>
            <a:r>
              <a:rPr lang="en-US" sz="2800" dirty="0"/>
              <a:t>Next We Move Into Ensemble Methods—Random Forest</a:t>
            </a:r>
          </a:p>
          <a:p>
            <a:pPr algn="ctr"/>
            <a:r>
              <a:rPr lang="en-US" sz="2800" dirty="0"/>
              <a:t>Multiple Trees Reduce Variance</a:t>
            </a:r>
          </a:p>
        </p:txBody>
      </p:sp>
      <p:sp>
        <p:nvSpPr>
          <p:cNvPr id="3" name="Rectangle 2">
            <a:extLst>
              <a:ext uri="{FF2B5EF4-FFF2-40B4-BE49-F238E27FC236}">
                <a16:creationId xmlns:a16="http://schemas.microsoft.com/office/drawing/2014/main" id="{666EE40D-C9C9-4E0B-9200-0B8570F8B7EF}"/>
              </a:ext>
            </a:extLst>
          </p:cNvPr>
          <p:cNvSpPr/>
          <p:nvPr/>
        </p:nvSpPr>
        <p:spPr>
          <a:xfrm>
            <a:off x="189571" y="2153296"/>
            <a:ext cx="8854068" cy="646331"/>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hlinkClick r:id="rId2"/>
              </a:rPr>
              <a:t>https://www.bing.com/videos/search?q=gradient+boosting+video&amp;view=detail&amp;mid=BC6160518DEF1ECD2379BC6160518DEF1ECD2379&amp;FORM=VIRE</a:t>
            </a:r>
            <a:r>
              <a:rPr lang="en-US" dirty="0">
                <a:latin typeface="Calibri" panose="020F0502020204030204" pitchFamily="34" charset="0"/>
                <a:ea typeface="Calibri" panose="020F0502020204030204" pitchFamily="34" charset="0"/>
              </a:rPr>
              <a:t> </a:t>
            </a:r>
            <a:endParaRPr lang="en-US" dirty="0"/>
          </a:p>
        </p:txBody>
      </p:sp>
      <p:sp>
        <p:nvSpPr>
          <p:cNvPr id="4" name="TextBox 3">
            <a:extLst>
              <a:ext uri="{FF2B5EF4-FFF2-40B4-BE49-F238E27FC236}">
                <a16:creationId xmlns:a16="http://schemas.microsoft.com/office/drawing/2014/main" id="{DFFDB9F0-F2C6-42A2-A66D-1F3EE9630C59}"/>
              </a:ext>
            </a:extLst>
          </p:cNvPr>
          <p:cNvSpPr txBox="1"/>
          <p:nvPr/>
        </p:nvSpPr>
        <p:spPr>
          <a:xfrm>
            <a:off x="189571" y="1659629"/>
            <a:ext cx="4683513" cy="369332"/>
          </a:xfrm>
          <a:prstGeom prst="rect">
            <a:avLst/>
          </a:prstGeom>
          <a:noFill/>
        </p:spPr>
        <p:txBody>
          <a:bodyPr wrap="square" rtlCol="0">
            <a:spAutoFit/>
          </a:bodyPr>
          <a:lstStyle/>
          <a:p>
            <a:r>
              <a:rPr lang="en-US" dirty="0"/>
              <a:t>Trevor Hastie’s Discussion is Excellent </a:t>
            </a:r>
          </a:p>
        </p:txBody>
      </p:sp>
      <p:pic>
        <p:nvPicPr>
          <p:cNvPr id="5" name="Picture 4">
            <a:extLst>
              <a:ext uri="{FF2B5EF4-FFF2-40B4-BE49-F238E27FC236}">
                <a16:creationId xmlns:a16="http://schemas.microsoft.com/office/drawing/2014/main" id="{ADBCDEBB-6C01-4039-B2FD-AFBF444E8A63}"/>
              </a:ext>
            </a:extLst>
          </p:cNvPr>
          <p:cNvPicPr>
            <a:picLocks noChangeAspect="1"/>
          </p:cNvPicPr>
          <p:nvPr/>
        </p:nvPicPr>
        <p:blipFill>
          <a:blip r:embed="rId3"/>
          <a:stretch>
            <a:fillRect/>
          </a:stretch>
        </p:blipFill>
        <p:spPr>
          <a:xfrm>
            <a:off x="2041052" y="2923962"/>
            <a:ext cx="7181850" cy="3781425"/>
          </a:xfrm>
          <a:prstGeom prst="rect">
            <a:avLst/>
          </a:prstGeom>
        </p:spPr>
      </p:pic>
    </p:spTree>
    <p:extLst>
      <p:ext uri="{BB962C8B-B14F-4D97-AF65-F5344CB8AC3E}">
        <p14:creationId xmlns:p14="http://schemas.microsoft.com/office/powerpoint/2010/main" val="2082019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36454" y="-178419"/>
            <a:ext cx="6641432" cy="6858000"/>
          </a:xfrm>
          <a:prstGeom prst="rect">
            <a:avLst/>
          </a:prstGeom>
        </p:spPr>
      </p:pic>
      <p:sp>
        <p:nvSpPr>
          <p:cNvPr id="3" name="TextBox 2">
            <a:extLst>
              <a:ext uri="{FF2B5EF4-FFF2-40B4-BE49-F238E27FC236}">
                <a16:creationId xmlns:a16="http://schemas.microsoft.com/office/drawing/2014/main" id="{FBD3DD25-7384-4C5F-8E0A-239B2CCBD961}"/>
              </a:ext>
            </a:extLst>
          </p:cNvPr>
          <p:cNvSpPr txBox="1"/>
          <p:nvPr/>
        </p:nvSpPr>
        <p:spPr>
          <a:xfrm>
            <a:off x="144965" y="345688"/>
            <a:ext cx="3646449" cy="3139321"/>
          </a:xfrm>
          <a:prstGeom prst="rect">
            <a:avLst/>
          </a:prstGeom>
          <a:noFill/>
        </p:spPr>
        <p:txBody>
          <a:bodyPr wrap="square" rtlCol="0">
            <a:spAutoFit/>
          </a:bodyPr>
          <a:lstStyle/>
          <a:p>
            <a:r>
              <a:rPr lang="en-US" dirty="0"/>
              <a:t>Bagging-Bootstrap Aggregation</a:t>
            </a:r>
          </a:p>
          <a:p>
            <a:endParaRPr lang="en-US" dirty="0"/>
          </a:p>
          <a:p>
            <a:r>
              <a:rPr lang="en-US" dirty="0"/>
              <a:t>Sampling with replacement</a:t>
            </a:r>
          </a:p>
          <a:p>
            <a:r>
              <a:rPr lang="en-US" dirty="0"/>
              <a:t>--observations in training dataset</a:t>
            </a:r>
          </a:p>
          <a:p>
            <a:r>
              <a:rPr lang="en-US" dirty="0"/>
              <a:t>--predictor variables</a:t>
            </a:r>
          </a:p>
          <a:p>
            <a:r>
              <a:rPr lang="en-US" dirty="0"/>
              <a:t>--no weighting in sample selection</a:t>
            </a:r>
          </a:p>
          <a:p>
            <a:r>
              <a:rPr lang="en-US" dirty="0"/>
              <a:t>--”Wisdom of Crowds” each tree individually is biased (does not consider all the data), but forest takes care of this while reducing the variance.</a:t>
            </a:r>
          </a:p>
        </p:txBody>
      </p:sp>
    </p:spTree>
    <p:extLst>
      <p:ext uri="{BB962C8B-B14F-4D97-AF65-F5344CB8AC3E}">
        <p14:creationId xmlns:p14="http://schemas.microsoft.com/office/powerpoint/2010/main" val="219967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1625" y="661987"/>
            <a:ext cx="9048750" cy="5534025"/>
          </a:xfrm>
          <a:prstGeom prst="rect">
            <a:avLst/>
          </a:prstGeom>
        </p:spPr>
      </p:pic>
    </p:spTree>
    <p:extLst>
      <p:ext uri="{BB962C8B-B14F-4D97-AF65-F5344CB8AC3E}">
        <p14:creationId xmlns:p14="http://schemas.microsoft.com/office/powerpoint/2010/main" val="2556881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68770-53A4-4CB0-A64D-BAE3DFB6DD7C}"/>
              </a:ext>
            </a:extLst>
          </p:cNvPr>
          <p:cNvPicPr>
            <a:picLocks noChangeAspect="1"/>
          </p:cNvPicPr>
          <p:nvPr/>
        </p:nvPicPr>
        <p:blipFill>
          <a:blip r:embed="rId2"/>
          <a:stretch>
            <a:fillRect/>
          </a:stretch>
        </p:blipFill>
        <p:spPr>
          <a:xfrm>
            <a:off x="2152223" y="691798"/>
            <a:ext cx="7887553" cy="5474403"/>
          </a:xfrm>
          <a:prstGeom prst="rect">
            <a:avLst/>
          </a:prstGeom>
        </p:spPr>
      </p:pic>
      <p:sp>
        <p:nvSpPr>
          <p:cNvPr id="6" name="TextBox 5">
            <a:extLst>
              <a:ext uri="{FF2B5EF4-FFF2-40B4-BE49-F238E27FC236}">
                <a16:creationId xmlns:a16="http://schemas.microsoft.com/office/drawing/2014/main" id="{303F7A6C-9E88-4BD2-822B-4E64ACED38BD}"/>
              </a:ext>
            </a:extLst>
          </p:cNvPr>
          <p:cNvSpPr txBox="1"/>
          <p:nvPr/>
        </p:nvSpPr>
        <p:spPr>
          <a:xfrm>
            <a:off x="122830" y="982639"/>
            <a:ext cx="1705970" cy="2308324"/>
          </a:xfrm>
          <a:prstGeom prst="rect">
            <a:avLst/>
          </a:prstGeom>
          <a:noFill/>
        </p:spPr>
        <p:txBody>
          <a:bodyPr wrap="square" rtlCol="0">
            <a:spAutoFit/>
          </a:bodyPr>
          <a:lstStyle/>
          <a:p>
            <a:r>
              <a:rPr lang="en-US" dirty="0"/>
              <a:t>Decision Trees Tend to Overfit and Have high Variance.</a:t>
            </a:r>
          </a:p>
          <a:p>
            <a:endParaRPr lang="en-US" dirty="0"/>
          </a:p>
          <a:p>
            <a:r>
              <a:rPr lang="en-US" dirty="0"/>
              <a:t>So we look to correct these problems</a:t>
            </a:r>
          </a:p>
        </p:txBody>
      </p:sp>
    </p:spTree>
    <p:extLst>
      <p:ext uri="{BB962C8B-B14F-4D97-AF65-F5344CB8AC3E}">
        <p14:creationId xmlns:p14="http://schemas.microsoft.com/office/powerpoint/2010/main" val="1996536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DDEC7-4B30-45FA-8680-AA9C774FAE25}"/>
              </a:ext>
            </a:extLst>
          </p:cNvPr>
          <p:cNvPicPr>
            <a:picLocks noChangeAspect="1"/>
          </p:cNvPicPr>
          <p:nvPr/>
        </p:nvPicPr>
        <p:blipFill>
          <a:blip r:embed="rId2"/>
          <a:stretch>
            <a:fillRect/>
          </a:stretch>
        </p:blipFill>
        <p:spPr>
          <a:xfrm>
            <a:off x="2129051" y="695769"/>
            <a:ext cx="8241742" cy="5466462"/>
          </a:xfrm>
          <a:prstGeom prst="rect">
            <a:avLst/>
          </a:prstGeom>
        </p:spPr>
      </p:pic>
    </p:spTree>
    <p:extLst>
      <p:ext uri="{BB962C8B-B14F-4D97-AF65-F5344CB8AC3E}">
        <p14:creationId xmlns:p14="http://schemas.microsoft.com/office/powerpoint/2010/main" val="292325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202B4-3CAF-41FC-AFF9-BCA7E9259399}"/>
              </a:ext>
            </a:extLst>
          </p:cNvPr>
          <p:cNvPicPr>
            <a:picLocks noChangeAspect="1"/>
          </p:cNvPicPr>
          <p:nvPr/>
        </p:nvPicPr>
        <p:blipFill>
          <a:blip r:embed="rId2"/>
          <a:stretch>
            <a:fillRect/>
          </a:stretch>
        </p:blipFill>
        <p:spPr>
          <a:xfrm>
            <a:off x="1897039" y="553303"/>
            <a:ext cx="8139692" cy="5574542"/>
          </a:xfrm>
          <a:prstGeom prst="rect">
            <a:avLst/>
          </a:prstGeom>
        </p:spPr>
      </p:pic>
    </p:spTree>
    <p:extLst>
      <p:ext uri="{BB962C8B-B14F-4D97-AF65-F5344CB8AC3E}">
        <p14:creationId xmlns:p14="http://schemas.microsoft.com/office/powerpoint/2010/main" val="443050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CDBD7-BFAE-4835-9EAE-96EE4130EA96}"/>
              </a:ext>
            </a:extLst>
          </p:cNvPr>
          <p:cNvPicPr>
            <a:picLocks noChangeAspect="1"/>
          </p:cNvPicPr>
          <p:nvPr/>
        </p:nvPicPr>
        <p:blipFill>
          <a:blip r:embed="rId2"/>
          <a:stretch>
            <a:fillRect/>
          </a:stretch>
        </p:blipFill>
        <p:spPr>
          <a:xfrm>
            <a:off x="459830" y="1772646"/>
            <a:ext cx="7096125" cy="3067050"/>
          </a:xfrm>
          <a:prstGeom prst="rect">
            <a:avLst/>
          </a:prstGeom>
        </p:spPr>
      </p:pic>
      <p:sp>
        <p:nvSpPr>
          <p:cNvPr id="3" name="TextBox 2">
            <a:extLst>
              <a:ext uri="{FF2B5EF4-FFF2-40B4-BE49-F238E27FC236}">
                <a16:creationId xmlns:a16="http://schemas.microsoft.com/office/drawing/2014/main" id="{30D71D24-602B-44F6-B29C-5466DA59E128}"/>
              </a:ext>
            </a:extLst>
          </p:cNvPr>
          <p:cNvSpPr txBox="1"/>
          <p:nvPr/>
        </p:nvSpPr>
        <p:spPr>
          <a:xfrm>
            <a:off x="379141" y="434898"/>
            <a:ext cx="6534615" cy="369332"/>
          </a:xfrm>
          <a:prstGeom prst="rect">
            <a:avLst/>
          </a:prstGeom>
          <a:noFill/>
        </p:spPr>
        <p:txBody>
          <a:bodyPr wrap="square" rtlCol="0">
            <a:spAutoFit/>
          </a:bodyPr>
          <a:lstStyle/>
          <a:p>
            <a:pPr algn="ctr"/>
            <a:r>
              <a:rPr lang="en-US" dirty="0"/>
              <a:t>Common Rapidminer Operator Structure</a:t>
            </a:r>
          </a:p>
        </p:txBody>
      </p:sp>
    </p:spTree>
    <p:extLst>
      <p:ext uri="{BB962C8B-B14F-4D97-AF65-F5344CB8AC3E}">
        <p14:creationId xmlns:p14="http://schemas.microsoft.com/office/powerpoint/2010/main" val="333487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B96E6-E299-48B6-9DF0-C866595056A1}"/>
              </a:ext>
            </a:extLst>
          </p:cNvPr>
          <p:cNvSpPr txBox="1"/>
          <p:nvPr/>
        </p:nvSpPr>
        <p:spPr>
          <a:xfrm>
            <a:off x="990600" y="127000"/>
            <a:ext cx="9982200" cy="1107996"/>
          </a:xfrm>
          <a:prstGeom prst="rect">
            <a:avLst/>
          </a:prstGeom>
          <a:noFill/>
        </p:spPr>
        <p:txBody>
          <a:bodyPr wrap="square" rtlCol="0">
            <a:spAutoFit/>
          </a:bodyPr>
          <a:lstStyle/>
          <a:p>
            <a:pPr algn="ctr"/>
            <a:r>
              <a:rPr lang="en-US" sz="2400" b="1" dirty="0"/>
              <a:t>Model Evaluation: Confusion Matrix</a:t>
            </a:r>
          </a:p>
          <a:p>
            <a:pPr algn="ctr"/>
            <a:r>
              <a:rPr lang="en-US" sz="2400" b="1" dirty="0"/>
              <a:t>Can be Applied to a Test Sample For Validation</a:t>
            </a:r>
          </a:p>
          <a:p>
            <a:endParaRPr lang="en-US" dirty="0"/>
          </a:p>
        </p:txBody>
      </p:sp>
      <p:sp>
        <p:nvSpPr>
          <p:cNvPr id="3" name="Rectangle 2">
            <a:extLst>
              <a:ext uri="{FF2B5EF4-FFF2-40B4-BE49-F238E27FC236}">
                <a16:creationId xmlns:a16="http://schemas.microsoft.com/office/drawing/2014/main" id="{0800AE7A-BEF0-4CF5-AC21-8A0A230FA495}"/>
              </a:ext>
            </a:extLst>
          </p:cNvPr>
          <p:cNvSpPr/>
          <p:nvPr/>
        </p:nvSpPr>
        <p:spPr>
          <a:xfrm>
            <a:off x="335132" y="6405642"/>
            <a:ext cx="2606419" cy="276999"/>
          </a:xfrm>
          <a:prstGeom prst="rect">
            <a:avLst/>
          </a:prstGeom>
        </p:spPr>
        <p:txBody>
          <a:bodyPr wrap="none">
            <a:spAutoFit/>
          </a:bodyPr>
          <a:lstStyle/>
          <a:p>
            <a:pPr lvl="0"/>
            <a:r>
              <a:rPr lang="en-US" sz="1200" dirty="0">
                <a:solidFill>
                  <a:prstClr val="black"/>
                </a:solidFill>
              </a:rPr>
              <a:t>References:  Data Science for Business</a:t>
            </a:r>
          </a:p>
        </p:txBody>
      </p:sp>
      <p:sp>
        <p:nvSpPr>
          <p:cNvPr id="4" name="TextBox 3">
            <a:extLst>
              <a:ext uri="{FF2B5EF4-FFF2-40B4-BE49-F238E27FC236}">
                <a16:creationId xmlns:a16="http://schemas.microsoft.com/office/drawing/2014/main" id="{699A4327-8212-41E6-8EB0-4840073E795A}"/>
              </a:ext>
            </a:extLst>
          </p:cNvPr>
          <p:cNvSpPr txBox="1"/>
          <p:nvPr/>
        </p:nvSpPr>
        <p:spPr>
          <a:xfrm>
            <a:off x="1612901" y="3415837"/>
            <a:ext cx="8458200" cy="2862322"/>
          </a:xfrm>
          <a:prstGeom prst="rect">
            <a:avLst/>
          </a:prstGeom>
          <a:noFill/>
        </p:spPr>
        <p:txBody>
          <a:bodyPr wrap="square" rtlCol="0">
            <a:spAutoFit/>
          </a:bodyPr>
          <a:lstStyle/>
          <a:p>
            <a:r>
              <a:rPr lang="en-US" u="sng" dirty="0"/>
              <a:t>Issues </a:t>
            </a:r>
          </a:p>
          <a:p>
            <a:endParaRPr lang="en-US" u="sng" dirty="0"/>
          </a:p>
          <a:p>
            <a:pPr marL="285750" indent="-285750">
              <a:buFont typeface="Arial" panose="020B0604020202020204" pitchFamily="34" charset="0"/>
              <a:buChar char="•"/>
            </a:pPr>
            <a:r>
              <a:rPr lang="en-US" dirty="0"/>
              <a:t>Unbalanced classes: problems using accuracy as a measure, Suggests More Robust Models May be Appropriate</a:t>
            </a:r>
          </a:p>
          <a:p>
            <a:pPr marL="742950" lvl="1" indent="-285750">
              <a:buFont typeface="Arial" panose="020B0604020202020204" pitchFamily="34" charset="0"/>
              <a:buChar char="•"/>
            </a:pPr>
            <a:r>
              <a:rPr lang="en-US" dirty="0"/>
              <a:t>Only 5 out of 1,000 cases are true negatives </a:t>
            </a:r>
          </a:p>
          <a:p>
            <a:pPr marL="742950" lvl="1" indent="-285750">
              <a:buFont typeface="Arial" panose="020B0604020202020204" pitchFamily="34" charset="0"/>
              <a:buChar char="•"/>
            </a:pPr>
            <a:r>
              <a:rPr lang="en-US" dirty="0"/>
              <a:t>Predict all positive: 99.5% accurate but likely useless</a:t>
            </a:r>
          </a:p>
          <a:p>
            <a:pPr marL="285750" indent="-285750">
              <a:buFont typeface="Arial" panose="020B0604020202020204" pitchFamily="34" charset="0"/>
              <a:buChar char="•"/>
            </a:pPr>
            <a:r>
              <a:rPr lang="en-US" dirty="0"/>
              <a:t>Unequal costs and benefits Suggests that Varying the Threshold Could be Useful</a:t>
            </a:r>
          </a:p>
          <a:p>
            <a:pPr marL="742950" lvl="1" indent="-285750">
              <a:buFont typeface="Arial" panose="020B0604020202020204" pitchFamily="34" charset="0"/>
              <a:buChar char="•"/>
            </a:pPr>
            <a:r>
              <a:rPr lang="en-US" dirty="0"/>
              <a:t>Expected value</a:t>
            </a:r>
          </a:p>
          <a:p>
            <a:pPr lvl="1"/>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6B7E742-0D7F-4FFD-B1D5-B2859DE3F0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 t="56641" r="71148" b="902"/>
          <a:stretch/>
        </p:blipFill>
        <p:spPr>
          <a:xfrm>
            <a:off x="4446838" y="1411873"/>
            <a:ext cx="1879600" cy="2273300"/>
          </a:xfrm>
          <a:prstGeom prst="rect">
            <a:avLst/>
          </a:prstGeom>
        </p:spPr>
      </p:pic>
      <p:sp>
        <p:nvSpPr>
          <p:cNvPr id="6" name="TextBox 5">
            <a:extLst>
              <a:ext uri="{FF2B5EF4-FFF2-40B4-BE49-F238E27FC236}">
                <a16:creationId xmlns:a16="http://schemas.microsoft.com/office/drawing/2014/main" id="{51917465-0828-4936-90EC-3848E99CE18D}"/>
              </a:ext>
            </a:extLst>
          </p:cNvPr>
          <p:cNvSpPr txBox="1"/>
          <p:nvPr/>
        </p:nvSpPr>
        <p:spPr>
          <a:xfrm>
            <a:off x="1612901" y="2273741"/>
            <a:ext cx="2819400" cy="369332"/>
          </a:xfrm>
          <a:prstGeom prst="rect">
            <a:avLst/>
          </a:prstGeom>
          <a:noFill/>
        </p:spPr>
        <p:txBody>
          <a:bodyPr wrap="square" rtlCol="0">
            <a:spAutoFit/>
          </a:bodyPr>
          <a:lstStyle/>
          <a:p>
            <a:r>
              <a:rPr lang="en-US" dirty="0"/>
              <a:t>What the model predicts</a:t>
            </a:r>
          </a:p>
        </p:txBody>
      </p:sp>
      <p:sp>
        <p:nvSpPr>
          <p:cNvPr id="7" name="TextBox 6">
            <a:extLst>
              <a:ext uri="{FF2B5EF4-FFF2-40B4-BE49-F238E27FC236}">
                <a16:creationId xmlns:a16="http://schemas.microsoft.com/office/drawing/2014/main" id="{699196E1-A675-4056-B6FE-97B6E8568302}"/>
              </a:ext>
            </a:extLst>
          </p:cNvPr>
          <p:cNvSpPr txBox="1"/>
          <p:nvPr/>
        </p:nvSpPr>
        <p:spPr>
          <a:xfrm>
            <a:off x="4259668" y="865664"/>
            <a:ext cx="2692399" cy="369332"/>
          </a:xfrm>
          <a:prstGeom prst="rect">
            <a:avLst/>
          </a:prstGeom>
          <a:noFill/>
        </p:spPr>
        <p:txBody>
          <a:bodyPr wrap="square" rtlCol="0">
            <a:spAutoFit/>
          </a:bodyPr>
          <a:lstStyle/>
          <a:p>
            <a:r>
              <a:rPr lang="en-US" dirty="0"/>
              <a:t>Actual training data labels</a:t>
            </a:r>
          </a:p>
        </p:txBody>
      </p:sp>
      <p:grpSp>
        <p:nvGrpSpPr>
          <p:cNvPr id="8" name="Group 7">
            <a:extLst>
              <a:ext uri="{FF2B5EF4-FFF2-40B4-BE49-F238E27FC236}">
                <a16:creationId xmlns:a16="http://schemas.microsoft.com/office/drawing/2014/main" id="{11FBE7C4-70EF-4948-9488-3605135D3A91}"/>
              </a:ext>
            </a:extLst>
          </p:cNvPr>
          <p:cNvGrpSpPr/>
          <p:nvPr/>
        </p:nvGrpSpPr>
        <p:grpSpPr>
          <a:xfrm rot="16200000">
            <a:off x="4078821" y="1718696"/>
            <a:ext cx="2093073" cy="1057619"/>
            <a:chOff x="4719760" y="1569756"/>
            <a:chExt cx="1921754" cy="1057619"/>
          </a:xfrm>
        </p:grpSpPr>
        <p:sp>
          <p:nvSpPr>
            <p:cNvPr id="9" name="Freeform: Shape 8">
              <a:extLst>
                <a:ext uri="{FF2B5EF4-FFF2-40B4-BE49-F238E27FC236}">
                  <a16:creationId xmlns:a16="http://schemas.microsoft.com/office/drawing/2014/main" id="{CF2937F7-80FE-4C7F-8033-2B4C3BA0AD00}"/>
                </a:ext>
              </a:extLst>
            </p:cNvPr>
            <p:cNvSpPr/>
            <p:nvPr/>
          </p:nvSpPr>
          <p:spPr>
            <a:xfrm>
              <a:off x="4719760" y="1641516"/>
              <a:ext cx="1458095" cy="735226"/>
            </a:xfrm>
            <a:custGeom>
              <a:avLst/>
              <a:gdLst>
                <a:gd name="connsiteX0" fmla="*/ 0 w 1594837"/>
                <a:gd name="connsiteY0" fmla="*/ 77118 h 870333"/>
                <a:gd name="connsiteX1" fmla="*/ 528810 w 1594837"/>
                <a:gd name="connsiteY1" fmla="*/ 55085 h 870333"/>
                <a:gd name="connsiteX2" fmla="*/ 683046 w 1594837"/>
                <a:gd name="connsiteY2" fmla="*/ 44068 h 870333"/>
                <a:gd name="connsiteX3" fmla="*/ 837282 w 1594837"/>
                <a:gd name="connsiteY3" fmla="*/ 22034 h 870333"/>
                <a:gd name="connsiteX4" fmla="*/ 881349 w 1594837"/>
                <a:gd name="connsiteY4" fmla="*/ 11017 h 870333"/>
                <a:gd name="connsiteX5" fmla="*/ 1079653 w 1594837"/>
                <a:gd name="connsiteY5" fmla="*/ 0 h 870333"/>
                <a:gd name="connsiteX6" fmla="*/ 1465243 w 1594837"/>
                <a:gd name="connsiteY6" fmla="*/ 11017 h 870333"/>
                <a:gd name="connsiteX7" fmla="*/ 1498294 w 1594837"/>
                <a:gd name="connsiteY7" fmla="*/ 44068 h 870333"/>
                <a:gd name="connsiteX8" fmla="*/ 1531344 w 1594837"/>
                <a:gd name="connsiteY8" fmla="*/ 132203 h 870333"/>
                <a:gd name="connsiteX9" fmla="*/ 1553378 w 1594837"/>
                <a:gd name="connsiteY9" fmla="*/ 165253 h 870333"/>
                <a:gd name="connsiteX10" fmla="*/ 1564395 w 1594837"/>
                <a:gd name="connsiteY10" fmla="*/ 738130 h 870333"/>
                <a:gd name="connsiteX11" fmla="*/ 1553378 w 1594837"/>
                <a:gd name="connsiteY11" fmla="*/ 837282 h 870333"/>
                <a:gd name="connsiteX12" fmla="*/ 1476260 w 1594837"/>
                <a:gd name="connsiteY12" fmla="*/ 848299 h 870333"/>
                <a:gd name="connsiteX13" fmla="*/ 1421176 w 1594837"/>
                <a:gd name="connsiteY13" fmla="*/ 859316 h 870333"/>
                <a:gd name="connsiteX14" fmla="*/ 1311007 w 1594837"/>
                <a:gd name="connsiteY14" fmla="*/ 848299 h 870333"/>
                <a:gd name="connsiteX15" fmla="*/ 947450 w 1594837"/>
                <a:gd name="connsiteY15" fmla="*/ 870333 h 870333"/>
                <a:gd name="connsiteX16" fmla="*/ 815248 w 1594837"/>
                <a:gd name="connsiteY16" fmla="*/ 859316 h 870333"/>
                <a:gd name="connsiteX17" fmla="*/ 605928 w 1594837"/>
                <a:gd name="connsiteY17" fmla="*/ 837282 h 870333"/>
                <a:gd name="connsiteX18" fmla="*/ 572877 w 1594837"/>
                <a:gd name="connsiteY18" fmla="*/ 826265 h 870333"/>
                <a:gd name="connsiteX19" fmla="*/ 385590 w 1594837"/>
                <a:gd name="connsiteY19" fmla="*/ 804232 h 870333"/>
                <a:gd name="connsiteX20" fmla="*/ 319489 w 1594837"/>
                <a:gd name="connsiteY20" fmla="*/ 782198 h 870333"/>
                <a:gd name="connsiteX21" fmla="*/ 286438 w 1594837"/>
                <a:gd name="connsiteY21" fmla="*/ 771181 h 870333"/>
                <a:gd name="connsiteX22" fmla="*/ 198303 w 1594837"/>
                <a:gd name="connsiteY22" fmla="*/ 749147 h 870333"/>
                <a:gd name="connsiteX23" fmla="*/ 44067 w 1594837"/>
                <a:gd name="connsiteY23" fmla="*/ 760164 h 870333"/>
                <a:gd name="connsiteX24" fmla="*/ 55084 w 1594837"/>
                <a:gd name="connsiteY24" fmla="*/ 705080 h 870333"/>
                <a:gd name="connsiteX25" fmla="*/ 66101 w 1594837"/>
                <a:gd name="connsiteY25" fmla="*/ 672029 h 870333"/>
                <a:gd name="connsiteX26" fmla="*/ 77118 w 1594837"/>
                <a:gd name="connsiteY26" fmla="*/ 627962 h 870333"/>
                <a:gd name="connsiteX27" fmla="*/ 99152 w 1594837"/>
                <a:gd name="connsiteY27" fmla="*/ 561860 h 870333"/>
                <a:gd name="connsiteX28" fmla="*/ 88135 w 1594837"/>
                <a:gd name="connsiteY28" fmla="*/ 385591 h 870333"/>
                <a:gd name="connsiteX29" fmla="*/ 77118 w 1594837"/>
                <a:gd name="connsiteY29" fmla="*/ 275422 h 870333"/>
                <a:gd name="connsiteX30" fmla="*/ 77118 w 1594837"/>
                <a:gd name="connsiteY30" fmla="*/ 22034 h 8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4837" h="870333">
                  <a:moveTo>
                    <a:pt x="0" y="77118"/>
                  </a:moveTo>
                  <a:cubicBezTo>
                    <a:pt x="246905" y="46255"/>
                    <a:pt x="-5818" y="74885"/>
                    <a:pt x="528810" y="55085"/>
                  </a:cubicBezTo>
                  <a:cubicBezTo>
                    <a:pt x="580318" y="53177"/>
                    <a:pt x="631634" y="47740"/>
                    <a:pt x="683046" y="44068"/>
                  </a:cubicBezTo>
                  <a:cubicBezTo>
                    <a:pt x="762638" y="17537"/>
                    <a:pt x="676372" y="43489"/>
                    <a:pt x="837282" y="22034"/>
                  </a:cubicBezTo>
                  <a:cubicBezTo>
                    <a:pt x="852290" y="20033"/>
                    <a:pt x="866270" y="12388"/>
                    <a:pt x="881349" y="11017"/>
                  </a:cubicBezTo>
                  <a:cubicBezTo>
                    <a:pt x="947280" y="5023"/>
                    <a:pt x="1013552" y="3672"/>
                    <a:pt x="1079653" y="0"/>
                  </a:cubicBezTo>
                  <a:cubicBezTo>
                    <a:pt x="1208183" y="3672"/>
                    <a:pt x="1337367" y="-2444"/>
                    <a:pt x="1465243" y="11017"/>
                  </a:cubicBezTo>
                  <a:cubicBezTo>
                    <a:pt x="1480738" y="12648"/>
                    <a:pt x="1490036" y="30856"/>
                    <a:pt x="1498294" y="44068"/>
                  </a:cubicBezTo>
                  <a:cubicBezTo>
                    <a:pt x="1538898" y="109034"/>
                    <a:pt x="1505703" y="80919"/>
                    <a:pt x="1531344" y="132203"/>
                  </a:cubicBezTo>
                  <a:cubicBezTo>
                    <a:pt x="1537265" y="144046"/>
                    <a:pt x="1546033" y="154236"/>
                    <a:pt x="1553378" y="165253"/>
                  </a:cubicBezTo>
                  <a:cubicBezTo>
                    <a:pt x="1627884" y="388766"/>
                    <a:pt x="1582905" y="229099"/>
                    <a:pt x="1564395" y="738130"/>
                  </a:cubicBezTo>
                  <a:cubicBezTo>
                    <a:pt x="1563187" y="771362"/>
                    <a:pt x="1574152" y="811315"/>
                    <a:pt x="1553378" y="837282"/>
                  </a:cubicBezTo>
                  <a:cubicBezTo>
                    <a:pt x="1537157" y="857559"/>
                    <a:pt x="1501874" y="844030"/>
                    <a:pt x="1476260" y="848299"/>
                  </a:cubicBezTo>
                  <a:cubicBezTo>
                    <a:pt x="1457790" y="851377"/>
                    <a:pt x="1439537" y="855644"/>
                    <a:pt x="1421176" y="859316"/>
                  </a:cubicBezTo>
                  <a:cubicBezTo>
                    <a:pt x="1384453" y="855644"/>
                    <a:pt x="1347913" y="848299"/>
                    <a:pt x="1311007" y="848299"/>
                  </a:cubicBezTo>
                  <a:cubicBezTo>
                    <a:pt x="1062292" y="848299"/>
                    <a:pt x="1095423" y="845671"/>
                    <a:pt x="947450" y="870333"/>
                  </a:cubicBezTo>
                  <a:lnTo>
                    <a:pt x="815248" y="859316"/>
                  </a:lnTo>
                  <a:cubicBezTo>
                    <a:pt x="736451" y="852153"/>
                    <a:pt x="683678" y="845921"/>
                    <a:pt x="605928" y="837282"/>
                  </a:cubicBezTo>
                  <a:cubicBezTo>
                    <a:pt x="594911" y="833610"/>
                    <a:pt x="584303" y="828342"/>
                    <a:pt x="572877" y="826265"/>
                  </a:cubicBezTo>
                  <a:cubicBezTo>
                    <a:pt x="549069" y="821936"/>
                    <a:pt x="404855" y="806372"/>
                    <a:pt x="385590" y="804232"/>
                  </a:cubicBezTo>
                  <a:lnTo>
                    <a:pt x="319489" y="782198"/>
                  </a:lnTo>
                  <a:cubicBezTo>
                    <a:pt x="308472" y="778526"/>
                    <a:pt x="297825" y="773459"/>
                    <a:pt x="286438" y="771181"/>
                  </a:cubicBezTo>
                  <a:cubicBezTo>
                    <a:pt x="219967" y="757886"/>
                    <a:pt x="249118" y="766085"/>
                    <a:pt x="198303" y="749147"/>
                  </a:cubicBezTo>
                  <a:cubicBezTo>
                    <a:pt x="146891" y="752819"/>
                    <a:pt x="93331" y="775322"/>
                    <a:pt x="44067" y="760164"/>
                  </a:cubicBezTo>
                  <a:cubicBezTo>
                    <a:pt x="26170" y="754657"/>
                    <a:pt x="50542" y="723246"/>
                    <a:pt x="55084" y="705080"/>
                  </a:cubicBezTo>
                  <a:cubicBezTo>
                    <a:pt x="57901" y="693814"/>
                    <a:pt x="62911" y="683195"/>
                    <a:pt x="66101" y="672029"/>
                  </a:cubicBezTo>
                  <a:cubicBezTo>
                    <a:pt x="70261" y="657470"/>
                    <a:pt x="72767" y="642465"/>
                    <a:pt x="77118" y="627962"/>
                  </a:cubicBezTo>
                  <a:cubicBezTo>
                    <a:pt x="83792" y="605716"/>
                    <a:pt x="99152" y="561860"/>
                    <a:pt x="99152" y="561860"/>
                  </a:cubicBezTo>
                  <a:cubicBezTo>
                    <a:pt x="95480" y="503104"/>
                    <a:pt x="92650" y="444289"/>
                    <a:pt x="88135" y="385591"/>
                  </a:cubicBezTo>
                  <a:cubicBezTo>
                    <a:pt x="85304" y="348794"/>
                    <a:pt x="78236" y="312311"/>
                    <a:pt x="77118" y="275422"/>
                  </a:cubicBezTo>
                  <a:cubicBezTo>
                    <a:pt x="74560" y="190998"/>
                    <a:pt x="77118" y="106497"/>
                    <a:pt x="77118" y="220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AB597A5-754B-4873-B757-A4C695128586}"/>
                </a:ext>
              </a:extLst>
            </p:cNvPr>
            <p:cNvSpPr txBox="1"/>
            <p:nvPr/>
          </p:nvSpPr>
          <p:spPr>
            <a:xfrm rot="5400000">
              <a:off x="5928038" y="1913900"/>
              <a:ext cx="1057619" cy="369332"/>
            </a:xfrm>
            <a:prstGeom prst="rect">
              <a:avLst/>
            </a:prstGeom>
            <a:noFill/>
          </p:spPr>
          <p:txBody>
            <a:bodyPr wrap="square" rtlCol="0">
              <a:spAutoFit/>
            </a:bodyPr>
            <a:lstStyle/>
            <a:p>
              <a:r>
                <a:rPr lang="en-US" dirty="0">
                  <a:solidFill>
                    <a:srgbClr val="FF0000"/>
                  </a:solidFill>
                </a:rPr>
                <a:t>Recall</a:t>
              </a:r>
            </a:p>
          </p:txBody>
        </p:sp>
      </p:grpSp>
      <p:grpSp>
        <p:nvGrpSpPr>
          <p:cNvPr id="11" name="Group 10">
            <a:extLst>
              <a:ext uri="{FF2B5EF4-FFF2-40B4-BE49-F238E27FC236}">
                <a16:creationId xmlns:a16="http://schemas.microsoft.com/office/drawing/2014/main" id="{B7A48FA6-91C2-4A09-B4FE-E124ACBE4504}"/>
              </a:ext>
            </a:extLst>
          </p:cNvPr>
          <p:cNvGrpSpPr/>
          <p:nvPr/>
        </p:nvGrpSpPr>
        <p:grpSpPr>
          <a:xfrm>
            <a:off x="4559147" y="1657841"/>
            <a:ext cx="3073706" cy="870333"/>
            <a:chOff x="4583017" y="1641513"/>
            <a:chExt cx="3073706" cy="870333"/>
          </a:xfrm>
        </p:grpSpPr>
        <p:sp>
          <p:nvSpPr>
            <p:cNvPr id="12" name="Freeform: Shape 11">
              <a:extLst>
                <a:ext uri="{FF2B5EF4-FFF2-40B4-BE49-F238E27FC236}">
                  <a16:creationId xmlns:a16="http://schemas.microsoft.com/office/drawing/2014/main" id="{0FCC7E82-6A53-4C54-8701-CE26F46FB860}"/>
                </a:ext>
              </a:extLst>
            </p:cNvPr>
            <p:cNvSpPr/>
            <p:nvPr/>
          </p:nvSpPr>
          <p:spPr>
            <a:xfrm>
              <a:off x="4583017" y="1641513"/>
              <a:ext cx="1594837" cy="870333"/>
            </a:xfrm>
            <a:custGeom>
              <a:avLst/>
              <a:gdLst>
                <a:gd name="connsiteX0" fmla="*/ 0 w 1594837"/>
                <a:gd name="connsiteY0" fmla="*/ 77118 h 870333"/>
                <a:gd name="connsiteX1" fmla="*/ 528810 w 1594837"/>
                <a:gd name="connsiteY1" fmla="*/ 55085 h 870333"/>
                <a:gd name="connsiteX2" fmla="*/ 683046 w 1594837"/>
                <a:gd name="connsiteY2" fmla="*/ 44068 h 870333"/>
                <a:gd name="connsiteX3" fmla="*/ 837282 w 1594837"/>
                <a:gd name="connsiteY3" fmla="*/ 22034 h 870333"/>
                <a:gd name="connsiteX4" fmla="*/ 881349 w 1594837"/>
                <a:gd name="connsiteY4" fmla="*/ 11017 h 870333"/>
                <a:gd name="connsiteX5" fmla="*/ 1079653 w 1594837"/>
                <a:gd name="connsiteY5" fmla="*/ 0 h 870333"/>
                <a:gd name="connsiteX6" fmla="*/ 1465243 w 1594837"/>
                <a:gd name="connsiteY6" fmla="*/ 11017 h 870333"/>
                <a:gd name="connsiteX7" fmla="*/ 1498294 w 1594837"/>
                <a:gd name="connsiteY7" fmla="*/ 44068 h 870333"/>
                <a:gd name="connsiteX8" fmla="*/ 1531344 w 1594837"/>
                <a:gd name="connsiteY8" fmla="*/ 132203 h 870333"/>
                <a:gd name="connsiteX9" fmla="*/ 1553378 w 1594837"/>
                <a:gd name="connsiteY9" fmla="*/ 165253 h 870333"/>
                <a:gd name="connsiteX10" fmla="*/ 1564395 w 1594837"/>
                <a:gd name="connsiteY10" fmla="*/ 738130 h 870333"/>
                <a:gd name="connsiteX11" fmla="*/ 1553378 w 1594837"/>
                <a:gd name="connsiteY11" fmla="*/ 837282 h 870333"/>
                <a:gd name="connsiteX12" fmla="*/ 1476260 w 1594837"/>
                <a:gd name="connsiteY12" fmla="*/ 848299 h 870333"/>
                <a:gd name="connsiteX13" fmla="*/ 1421176 w 1594837"/>
                <a:gd name="connsiteY13" fmla="*/ 859316 h 870333"/>
                <a:gd name="connsiteX14" fmla="*/ 1311007 w 1594837"/>
                <a:gd name="connsiteY14" fmla="*/ 848299 h 870333"/>
                <a:gd name="connsiteX15" fmla="*/ 947450 w 1594837"/>
                <a:gd name="connsiteY15" fmla="*/ 870333 h 870333"/>
                <a:gd name="connsiteX16" fmla="*/ 815248 w 1594837"/>
                <a:gd name="connsiteY16" fmla="*/ 859316 h 870333"/>
                <a:gd name="connsiteX17" fmla="*/ 605928 w 1594837"/>
                <a:gd name="connsiteY17" fmla="*/ 837282 h 870333"/>
                <a:gd name="connsiteX18" fmla="*/ 572877 w 1594837"/>
                <a:gd name="connsiteY18" fmla="*/ 826265 h 870333"/>
                <a:gd name="connsiteX19" fmla="*/ 385590 w 1594837"/>
                <a:gd name="connsiteY19" fmla="*/ 804232 h 870333"/>
                <a:gd name="connsiteX20" fmla="*/ 319489 w 1594837"/>
                <a:gd name="connsiteY20" fmla="*/ 782198 h 870333"/>
                <a:gd name="connsiteX21" fmla="*/ 286438 w 1594837"/>
                <a:gd name="connsiteY21" fmla="*/ 771181 h 870333"/>
                <a:gd name="connsiteX22" fmla="*/ 198303 w 1594837"/>
                <a:gd name="connsiteY22" fmla="*/ 749147 h 870333"/>
                <a:gd name="connsiteX23" fmla="*/ 44067 w 1594837"/>
                <a:gd name="connsiteY23" fmla="*/ 760164 h 870333"/>
                <a:gd name="connsiteX24" fmla="*/ 55084 w 1594837"/>
                <a:gd name="connsiteY24" fmla="*/ 705080 h 870333"/>
                <a:gd name="connsiteX25" fmla="*/ 66101 w 1594837"/>
                <a:gd name="connsiteY25" fmla="*/ 672029 h 870333"/>
                <a:gd name="connsiteX26" fmla="*/ 77118 w 1594837"/>
                <a:gd name="connsiteY26" fmla="*/ 627962 h 870333"/>
                <a:gd name="connsiteX27" fmla="*/ 99152 w 1594837"/>
                <a:gd name="connsiteY27" fmla="*/ 561860 h 870333"/>
                <a:gd name="connsiteX28" fmla="*/ 88135 w 1594837"/>
                <a:gd name="connsiteY28" fmla="*/ 385591 h 870333"/>
                <a:gd name="connsiteX29" fmla="*/ 77118 w 1594837"/>
                <a:gd name="connsiteY29" fmla="*/ 275422 h 870333"/>
                <a:gd name="connsiteX30" fmla="*/ 77118 w 1594837"/>
                <a:gd name="connsiteY30" fmla="*/ 22034 h 8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4837" h="870333">
                  <a:moveTo>
                    <a:pt x="0" y="77118"/>
                  </a:moveTo>
                  <a:cubicBezTo>
                    <a:pt x="246905" y="46255"/>
                    <a:pt x="-5818" y="74885"/>
                    <a:pt x="528810" y="55085"/>
                  </a:cubicBezTo>
                  <a:cubicBezTo>
                    <a:pt x="580318" y="53177"/>
                    <a:pt x="631634" y="47740"/>
                    <a:pt x="683046" y="44068"/>
                  </a:cubicBezTo>
                  <a:cubicBezTo>
                    <a:pt x="762638" y="17537"/>
                    <a:pt x="676372" y="43489"/>
                    <a:pt x="837282" y="22034"/>
                  </a:cubicBezTo>
                  <a:cubicBezTo>
                    <a:pt x="852290" y="20033"/>
                    <a:pt x="866270" y="12388"/>
                    <a:pt x="881349" y="11017"/>
                  </a:cubicBezTo>
                  <a:cubicBezTo>
                    <a:pt x="947280" y="5023"/>
                    <a:pt x="1013552" y="3672"/>
                    <a:pt x="1079653" y="0"/>
                  </a:cubicBezTo>
                  <a:cubicBezTo>
                    <a:pt x="1208183" y="3672"/>
                    <a:pt x="1337367" y="-2444"/>
                    <a:pt x="1465243" y="11017"/>
                  </a:cubicBezTo>
                  <a:cubicBezTo>
                    <a:pt x="1480738" y="12648"/>
                    <a:pt x="1490036" y="30856"/>
                    <a:pt x="1498294" y="44068"/>
                  </a:cubicBezTo>
                  <a:cubicBezTo>
                    <a:pt x="1538898" y="109034"/>
                    <a:pt x="1505703" y="80919"/>
                    <a:pt x="1531344" y="132203"/>
                  </a:cubicBezTo>
                  <a:cubicBezTo>
                    <a:pt x="1537265" y="144046"/>
                    <a:pt x="1546033" y="154236"/>
                    <a:pt x="1553378" y="165253"/>
                  </a:cubicBezTo>
                  <a:cubicBezTo>
                    <a:pt x="1627884" y="388766"/>
                    <a:pt x="1582905" y="229099"/>
                    <a:pt x="1564395" y="738130"/>
                  </a:cubicBezTo>
                  <a:cubicBezTo>
                    <a:pt x="1563187" y="771362"/>
                    <a:pt x="1574152" y="811315"/>
                    <a:pt x="1553378" y="837282"/>
                  </a:cubicBezTo>
                  <a:cubicBezTo>
                    <a:pt x="1537157" y="857559"/>
                    <a:pt x="1501874" y="844030"/>
                    <a:pt x="1476260" y="848299"/>
                  </a:cubicBezTo>
                  <a:cubicBezTo>
                    <a:pt x="1457790" y="851377"/>
                    <a:pt x="1439537" y="855644"/>
                    <a:pt x="1421176" y="859316"/>
                  </a:cubicBezTo>
                  <a:cubicBezTo>
                    <a:pt x="1384453" y="855644"/>
                    <a:pt x="1347913" y="848299"/>
                    <a:pt x="1311007" y="848299"/>
                  </a:cubicBezTo>
                  <a:cubicBezTo>
                    <a:pt x="1062292" y="848299"/>
                    <a:pt x="1095423" y="845671"/>
                    <a:pt x="947450" y="870333"/>
                  </a:cubicBezTo>
                  <a:lnTo>
                    <a:pt x="815248" y="859316"/>
                  </a:lnTo>
                  <a:cubicBezTo>
                    <a:pt x="736451" y="852153"/>
                    <a:pt x="683678" y="845921"/>
                    <a:pt x="605928" y="837282"/>
                  </a:cubicBezTo>
                  <a:cubicBezTo>
                    <a:pt x="594911" y="833610"/>
                    <a:pt x="584303" y="828342"/>
                    <a:pt x="572877" y="826265"/>
                  </a:cubicBezTo>
                  <a:cubicBezTo>
                    <a:pt x="549069" y="821936"/>
                    <a:pt x="404855" y="806372"/>
                    <a:pt x="385590" y="804232"/>
                  </a:cubicBezTo>
                  <a:lnTo>
                    <a:pt x="319489" y="782198"/>
                  </a:lnTo>
                  <a:cubicBezTo>
                    <a:pt x="308472" y="778526"/>
                    <a:pt x="297825" y="773459"/>
                    <a:pt x="286438" y="771181"/>
                  </a:cubicBezTo>
                  <a:cubicBezTo>
                    <a:pt x="219967" y="757886"/>
                    <a:pt x="249118" y="766085"/>
                    <a:pt x="198303" y="749147"/>
                  </a:cubicBezTo>
                  <a:cubicBezTo>
                    <a:pt x="146891" y="752819"/>
                    <a:pt x="93331" y="775322"/>
                    <a:pt x="44067" y="760164"/>
                  </a:cubicBezTo>
                  <a:cubicBezTo>
                    <a:pt x="26170" y="754657"/>
                    <a:pt x="50542" y="723246"/>
                    <a:pt x="55084" y="705080"/>
                  </a:cubicBezTo>
                  <a:cubicBezTo>
                    <a:pt x="57901" y="693814"/>
                    <a:pt x="62911" y="683195"/>
                    <a:pt x="66101" y="672029"/>
                  </a:cubicBezTo>
                  <a:cubicBezTo>
                    <a:pt x="70261" y="657470"/>
                    <a:pt x="72767" y="642465"/>
                    <a:pt x="77118" y="627962"/>
                  </a:cubicBezTo>
                  <a:cubicBezTo>
                    <a:pt x="83792" y="605716"/>
                    <a:pt x="99152" y="561860"/>
                    <a:pt x="99152" y="561860"/>
                  </a:cubicBezTo>
                  <a:cubicBezTo>
                    <a:pt x="95480" y="503104"/>
                    <a:pt x="92650" y="444289"/>
                    <a:pt x="88135" y="385591"/>
                  </a:cubicBezTo>
                  <a:cubicBezTo>
                    <a:pt x="85304" y="348794"/>
                    <a:pt x="78236" y="312311"/>
                    <a:pt x="77118" y="275422"/>
                  </a:cubicBezTo>
                  <a:cubicBezTo>
                    <a:pt x="74560" y="190998"/>
                    <a:pt x="77118" y="106497"/>
                    <a:pt x="77118" y="220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6915413-6E8E-4D77-B41E-75E1B6DCF47E}"/>
                </a:ext>
              </a:extLst>
            </p:cNvPr>
            <p:cNvSpPr txBox="1"/>
            <p:nvPr/>
          </p:nvSpPr>
          <p:spPr>
            <a:xfrm>
              <a:off x="6599104" y="1806766"/>
              <a:ext cx="1057619" cy="369332"/>
            </a:xfrm>
            <a:prstGeom prst="rect">
              <a:avLst/>
            </a:prstGeom>
            <a:noFill/>
          </p:spPr>
          <p:txBody>
            <a:bodyPr wrap="square" rtlCol="0">
              <a:spAutoFit/>
            </a:bodyPr>
            <a:lstStyle/>
            <a:p>
              <a:r>
                <a:rPr lang="en-US" dirty="0">
                  <a:solidFill>
                    <a:srgbClr val="FF0000"/>
                  </a:solidFill>
                </a:rPr>
                <a:t>Precision</a:t>
              </a:r>
            </a:p>
          </p:txBody>
        </p:sp>
      </p:grpSp>
      <p:sp>
        <p:nvSpPr>
          <p:cNvPr id="14" name="TextBox 13">
            <a:extLst>
              <a:ext uri="{FF2B5EF4-FFF2-40B4-BE49-F238E27FC236}">
                <a16:creationId xmlns:a16="http://schemas.microsoft.com/office/drawing/2014/main" id="{2224D606-D236-4AA4-8748-EAD41B03EF37}"/>
              </a:ext>
            </a:extLst>
          </p:cNvPr>
          <p:cNvSpPr txBox="1"/>
          <p:nvPr/>
        </p:nvSpPr>
        <p:spPr>
          <a:xfrm>
            <a:off x="7690837" y="1657841"/>
            <a:ext cx="3469250" cy="646331"/>
          </a:xfrm>
          <a:prstGeom prst="rect">
            <a:avLst/>
          </a:prstGeom>
          <a:noFill/>
        </p:spPr>
        <p:txBody>
          <a:bodyPr wrap="square" rtlCol="0">
            <a:spAutoFit/>
          </a:bodyPr>
          <a:lstStyle/>
          <a:p>
            <a:r>
              <a:rPr lang="en-US" i="1" dirty="0">
                <a:solidFill>
                  <a:srgbClr val="0070C0"/>
                </a:solidFill>
              </a:rPr>
              <a:t>Proportion of </a:t>
            </a:r>
            <a:r>
              <a:rPr lang="en-US" i="1" u="sng" dirty="0">
                <a:solidFill>
                  <a:srgbClr val="0070C0"/>
                </a:solidFill>
              </a:rPr>
              <a:t>Predicted</a:t>
            </a:r>
            <a:r>
              <a:rPr lang="en-US" i="1" dirty="0">
                <a:solidFill>
                  <a:srgbClr val="0070C0"/>
                </a:solidFill>
              </a:rPr>
              <a:t> positive cases correctly classified</a:t>
            </a:r>
          </a:p>
        </p:txBody>
      </p:sp>
      <p:sp>
        <p:nvSpPr>
          <p:cNvPr id="15" name="TextBox 14">
            <a:extLst>
              <a:ext uri="{FF2B5EF4-FFF2-40B4-BE49-F238E27FC236}">
                <a16:creationId xmlns:a16="http://schemas.microsoft.com/office/drawing/2014/main" id="{3EAC7FE0-A97A-4B1F-BA31-31C513BDDA0D}"/>
              </a:ext>
            </a:extLst>
          </p:cNvPr>
          <p:cNvSpPr txBox="1"/>
          <p:nvPr/>
        </p:nvSpPr>
        <p:spPr>
          <a:xfrm>
            <a:off x="1246961" y="1212880"/>
            <a:ext cx="3469250" cy="646331"/>
          </a:xfrm>
          <a:prstGeom prst="rect">
            <a:avLst/>
          </a:prstGeom>
          <a:noFill/>
        </p:spPr>
        <p:txBody>
          <a:bodyPr wrap="square" rtlCol="0">
            <a:spAutoFit/>
          </a:bodyPr>
          <a:lstStyle/>
          <a:p>
            <a:r>
              <a:rPr lang="en-US" i="1" dirty="0">
                <a:solidFill>
                  <a:srgbClr val="0070C0"/>
                </a:solidFill>
              </a:rPr>
              <a:t>Proportion of </a:t>
            </a:r>
            <a:r>
              <a:rPr lang="en-US" i="1" u="sng" dirty="0">
                <a:solidFill>
                  <a:srgbClr val="0070C0"/>
                </a:solidFill>
              </a:rPr>
              <a:t>Actual</a:t>
            </a:r>
            <a:r>
              <a:rPr lang="en-US" i="1" dirty="0">
                <a:solidFill>
                  <a:srgbClr val="0070C0"/>
                </a:solidFill>
              </a:rPr>
              <a:t> positive cases correctly identified</a:t>
            </a:r>
          </a:p>
        </p:txBody>
      </p:sp>
    </p:spTree>
    <p:extLst>
      <p:ext uri="{BB962C8B-B14F-4D97-AF65-F5344CB8AC3E}">
        <p14:creationId xmlns:p14="http://schemas.microsoft.com/office/powerpoint/2010/main" val="294692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F514F-BB13-4D4B-80C5-95A507709886}"/>
              </a:ext>
            </a:extLst>
          </p:cNvPr>
          <p:cNvPicPr>
            <a:picLocks noChangeAspect="1"/>
          </p:cNvPicPr>
          <p:nvPr/>
        </p:nvPicPr>
        <p:blipFill>
          <a:blip r:embed="rId2"/>
          <a:stretch>
            <a:fillRect/>
          </a:stretch>
        </p:blipFill>
        <p:spPr>
          <a:xfrm>
            <a:off x="0" y="1358022"/>
            <a:ext cx="8616430" cy="5424843"/>
          </a:xfrm>
          <a:prstGeom prst="rect">
            <a:avLst/>
          </a:prstGeom>
        </p:spPr>
      </p:pic>
      <p:sp>
        <p:nvSpPr>
          <p:cNvPr id="2" name="TextBox 1">
            <a:extLst>
              <a:ext uri="{FF2B5EF4-FFF2-40B4-BE49-F238E27FC236}">
                <a16:creationId xmlns:a16="http://schemas.microsoft.com/office/drawing/2014/main" id="{B888A3CA-7648-42BC-A96C-A5F9F1DB6B28}"/>
              </a:ext>
            </a:extLst>
          </p:cNvPr>
          <p:cNvSpPr txBox="1"/>
          <p:nvPr/>
        </p:nvSpPr>
        <p:spPr>
          <a:xfrm>
            <a:off x="1795347" y="356840"/>
            <a:ext cx="7995424" cy="954107"/>
          </a:xfrm>
          <a:prstGeom prst="rect">
            <a:avLst/>
          </a:prstGeom>
          <a:noFill/>
        </p:spPr>
        <p:txBody>
          <a:bodyPr wrap="square" rtlCol="0">
            <a:spAutoFit/>
          </a:bodyPr>
          <a:lstStyle/>
          <a:p>
            <a:pPr algn="ctr"/>
            <a:r>
              <a:rPr lang="en-US" sz="2800" dirty="0"/>
              <a:t>Not Only do We Gain Insights Toward Prediction But Variable importance As Well  ---AKA Feature Weights</a:t>
            </a:r>
          </a:p>
        </p:txBody>
      </p:sp>
      <p:pic>
        <p:nvPicPr>
          <p:cNvPr id="4" name="Picture 3">
            <a:extLst>
              <a:ext uri="{FF2B5EF4-FFF2-40B4-BE49-F238E27FC236}">
                <a16:creationId xmlns:a16="http://schemas.microsoft.com/office/drawing/2014/main" id="{AB00C696-F581-4884-AAA6-B78B0C10EDE5}"/>
              </a:ext>
            </a:extLst>
          </p:cNvPr>
          <p:cNvPicPr>
            <a:picLocks noChangeAspect="1"/>
          </p:cNvPicPr>
          <p:nvPr/>
        </p:nvPicPr>
        <p:blipFill>
          <a:blip r:embed="rId3"/>
          <a:stretch>
            <a:fillRect/>
          </a:stretch>
        </p:blipFill>
        <p:spPr>
          <a:xfrm>
            <a:off x="9790771" y="400050"/>
            <a:ext cx="1819275" cy="6457950"/>
          </a:xfrm>
          <a:prstGeom prst="rect">
            <a:avLst/>
          </a:prstGeom>
        </p:spPr>
      </p:pic>
    </p:spTree>
    <p:extLst>
      <p:ext uri="{BB962C8B-B14F-4D97-AF65-F5344CB8AC3E}">
        <p14:creationId xmlns:p14="http://schemas.microsoft.com/office/powerpoint/2010/main" val="999590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CFA73-B81B-4456-8A2F-20900CB6FE0B}"/>
              </a:ext>
            </a:extLst>
          </p:cNvPr>
          <p:cNvPicPr>
            <a:picLocks noChangeAspect="1"/>
          </p:cNvPicPr>
          <p:nvPr/>
        </p:nvPicPr>
        <p:blipFill>
          <a:blip r:embed="rId2"/>
          <a:stretch>
            <a:fillRect/>
          </a:stretch>
        </p:blipFill>
        <p:spPr>
          <a:xfrm>
            <a:off x="2024062" y="1804987"/>
            <a:ext cx="8143875" cy="3248025"/>
          </a:xfrm>
          <a:prstGeom prst="rect">
            <a:avLst/>
          </a:prstGeom>
        </p:spPr>
      </p:pic>
    </p:spTree>
    <p:extLst>
      <p:ext uri="{BB962C8B-B14F-4D97-AF65-F5344CB8AC3E}">
        <p14:creationId xmlns:p14="http://schemas.microsoft.com/office/powerpoint/2010/main" val="2557773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04D55B-FCD8-4820-B59E-E607DDE34DEB}"/>
              </a:ext>
            </a:extLst>
          </p:cNvPr>
          <p:cNvPicPr>
            <a:picLocks noChangeAspect="1"/>
          </p:cNvPicPr>
          <p:nvPr/>
        </p:nvPicPr>
        <p:blipFill>
          <a:blip r:embed="rId2"/>
          <a:stretch>
            <a:fillRect/>
          </a:stretch>
        </p:blipFill>
        <p:spPr>
          <a:xfrm>
            <a:off x="4012442" y="104846"/>
            <a:ext cx="3739486" cy="4312343"/>
          </a:xfrm>
          <a:prstGeom prst="rect">
            <a:avLst/>
          </a:prstGeom>
        </p:spPr>
      </p:pic>
      <p:pic>
        <p:nvPicPr>
          <p:cNvPr id="3" name="Picture 2">
            <a:extLst>
              <a:ext uri="{FF2B5EF4-FFF2-40B4-BE49-F238E27FC236}">
                <a16:creationId xmlns:a16="http://schemas.microsoft.com/office/drawing/2014/main" id="{3AA5AC90-60BE-49E7-8094-5C48098D7E0D}"/>
              </a:ext>
            </a:extLst>
          </p:cNvPr>
          <p:cNvPicPr>
            <a:picLocks noChangeAspect="1"/>
          </p:cNvPicPr>
          <p:nvPr/>
        </p:nvPicPr>
        <p:blipFill>
          <a:blip r:embed="rId3"/>
          <a:stretch>
            <a:fillRect/>
          </a:stretch>
        </p:blipFill>
        <p:spPr>
          <a:xfrm>
            <a:off x="3305672" y="4898622"/>
            <a:ext cx="5153025" cy="1209675"/>
          </a:xfrm>
          <a:prstGeom prst="rect">
            <a:avLst/>
          </a:prstGeom>
        </p:spPr>
      </p:pic>
      <p:sp>
        <p:nvSpPr>
          <p:cNvPr id="4" name="TextBox 3">
            <a:extLst>
              <a:ext uri="{FF2B5EF4-FFF2-40B4-BE49-F238E27FC236}">
                <a16:creationId xmlns:a16="http://schemas.microsoft.com/office/drawing/2014/main" id="{9AF3EF75-56A0-442F-A32C-380818F33752}"/>
              </a:ext>
            </a:extLst>
          </p:cNvPr>
          <p:cNvSpPr txBox="1"/>
          <p:nvPr/>
        </p:nvSpPr>
        <p:spPr>
          <a:xfrm>
            <a:off x="3803176" y="6252612"/>
            <a:ext cx="4585648" cy="646331"/>
          </a:xfrm>
          <a:prstGeom prst="rect">
            <a:avLst/>
          </a:prstGeom>
          <a:noFill/>
        </p:spPr>
        <p:txBody>
          <a:bodyPr wrap="square" rtlCol="0">
            <a:spAutoFit/>
          </a:bodyPr>
          <a:lstStyle/>
          <a:p>
            <a:r>
              <a:rPr lang="en-US" dirty="0"/>
              <a:t>During Training incrementally focuses on errors of previous learner to improve classification</a:t>
            </a:r>
          </a:p>
        </p:txBody>
      </p:sp>
      <p:sp>
        <p:nvSpPr>
          <p:cNvPr id="5" name="TextBox 4">
            <a:extLst>
              <a:ext uri="{FF2B5EF4-FFF2-40B4-BE49-F238E27FC236}">
                <a16:creationId xmlns:a16="http://schemas.microsoft.com/office/drawing/2014/main" id="{23911290-DC6A-494C-9ABF-0C99FBF1F39A}"/>
              </a:ext>
            </a:extLst>
          </p:cNvPr>
          <p:cNvSpPr txBox="1"/>
          <p:nvPr/>
        </p:nvSpPr>
        <p:spPr>
          <a:xfrm>
            <a:off x="9048466" y="5773003"/>
            <a:ext cx="2115403" cy="923330"/>
          </a:xfrm>
          <a:prstGeom prst="rect">
            <a:avLst/>
          </a:prstGeom>
          <a:noFill/>
        </p:spPr>
        <p:txBody>
          <a:bodyPr wrap="square" rtlCol="0">
            <a:spAutoFit/>
          </a:bodyPr>
          <a:lstStyle/>
          <a:p>
            <a:r>
              <a:rPr lang="en-US" dirty="0"/>
              <a:t>Weighted combination of models</a:t>
            </a:r>
          </a:p>
        </p:txBody>
      </p:sp>
      <p:cxnSp>
        <p:nvCxnSpPr>
          <p:cNvPr id="7" name="Straight Arrow Connector 6">
            <a:extLst>
              <a:ext uri="{FF2B5EF4-FFF2-40B4-BE49-F238E27FC236}">
                <a16:creationId xmlns:a16="http://schemas.microsoft.com/office/drawing/2014/main" id="{7DAA27AC-0373-4E16-8021-1BC0399AC9D9}"/>
              </a:ext>
            </a:extLst>
          </p:cNvPr>
          <p:cNvCxnSpPr/>
          <p:nvPr/>
        </p:nvCxnSpPr>
        <p:spPr>
          <a:xfrm flipH="1" flipV="1">
            <a:off x="8458697" y="5677469"/>
            <a:ext cx="659642" cy="372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10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A4169-3748-48F1-9513-77FDECF77C53}"/>
              </a:ext>
            </a:extLst>
          </p:cNvPr>
          <p:cNvPicPr>
            <a:picLocks noChangeAspect="1"/>
          </p:cNvPicPr>
          <p:nvPr/>
        </p:nvPicPr>
        <p:blipFill>
          <a:blip r:embed="rId2"/>
          <a:stretch>
            <a:fillRect/>
          </a:stretch>
        </p:blipFill>
        <p:spPr>
          <a:xfrm>
            <a:off x="1686995" y="1310185"/>
            <a:ext cx="9570594" cy="4599296"/>
          </a:xfrm>
          <a:prstGeom prst="rect">
            <a:avLst/>
          </a:prstGeom>
        </p:spPr>
      </p:pic>
    </p:spTree>
    <p:extLst>
      <p:ext uri="{BB962C8B-B14F-4D97-AF65-F5344CB8AC3E}">
        <p14:creationId xmlns:p14="http://schemas.microsoft.com/office/powerpoint/2010/main" val="2480786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62ECA-E2CA-43DF-8335-FDD14DC128A2}"/>
              </a:ext>
            </a:extLst>
          </p:cNvPr>
          <p:cNvPicPr>
            <a:picLocks noChangeAspect="1"/>
          </p:cNvPicPr>
          <p:nvPr/>
        </p:nvPicPr>
        <p:blipFill>
          <a:blip r:embed="rId2"/>
          <a:stretch>
            <a:fillRect/>
          </a:stretch>
        </p:blipFill>
        <p:spPr>
          <a:xfrm>
            <a:off x="1924050" y="142875"/>
            <a:ext cx="8343900" cy="6572250"/>
          </a:xfrm>
          <a:prstGeom prst="rect">
            <a:avLst/>
          </a:prstGeom>
        </p:spPr>
      </p:pic>
      <p:sp>
        <p:nvSpPr>
          <p:cNvPr id="3" name="TextBox 2">
            <a:extLst>
              <a:ext uri="{FF2B5EF4-FFF2-40B4-BE49-F238E27FC236}">
                <a16:creationId xmlns:a16="http://schemas.microsoft.com/office/drawing/2014/main" id="{928FDAE0-595A-40B6-8DE3-B842BA647E52}"/>
              </a:ext>
            </a:extLst>
          </p:cNvPr>
          <p:cNvSpPr txBox="1"/>
          <p:nvPr/>
        </p:nvSpPr>
        <p:spPr>
          <a:xfrm>
            <a:off x="204550" y="898422"/>
            <a:ext cx="3189249" cy="1754326"/>
          </a:xfrm>
          <a:prstGeom prst="rect">
            <a:avLst/>
          </a:prstGeom>
          <a:noFill/>
        </p:spPr>
        <p:txBody>
          <a:bodyPr wrap="square" rtlCol="0">
            <a:spAutoFit/>
          </a:bodyPr>
          <a:lstStyle/>
          <a:p>
            <a:r>
              <a:rPr lang="en-US" dirty="0"/>
              <a:t>The approach is </a:t>
            </a:r>
            <a:r>
              <a:rPr lang="en-US" u="sng" dirty="0"/>
              <a:t>Adaptive and Stagewise Additive </a:t>
            </a:r>
            <a:r>
              <a:rPr lang="en-US" dirty="0"/>
              <a:t>resulting in multiple weighted samples.</a:t>
            </a:r>
          </a:p>
          <a:p>
            <a:endParaRPr lang="en-US" u="sng" dirty="0"/>
          </a:p>
          <a:p>
            <a:r>
              <a:rPr lang="en-US" dirty="0"/>
              <a:t>It is a tree approach that is more serial than RF.</a:t>
            </a:r>
          </a:p>
        </p:txBody>
      </p:sp>
      <p:sp>
        <p:nvSpPr>
          <p:cNvPr id="4" name="TextBox 3">
            <a:extLst>
              <a:ext uri="{FF2B5EF4-FFF2-40B4-BE49-F238E27FC236}">
                <a16:creationId xmlns:a16="http://schemas.microsoft.com/office/drawing/2014/main" id="{FFD0FCD9-F68E-41FD-A7A3-CBF5CCE6C8C9}"/>
              </a:ext>
            </a:extLst>
          </p:cNvPr>
          <p:cNvSpPr txBox="1"/>
          <p:nvPr/>
        </p:nvSpPr>
        <p:spPr>
          <a:xfrm>
            <a:off x="97643" y="3043395"/>
            <a:ext cx="3189249" cy="1754326"/>
          </a:xfrm>
          <a:prstGeom prst="rect">
            <a:avLst/>
          </a:prstGeom>
          <a:noFill/>
        </p:spPr>
        <p:txBody>
          <a:bodyPr wrap="square" rtlCol="0">
            <a:spAutoFit/>
          </a:bodyPr>
          <a:lstStyle/>
          <a:p>
            <a:r>
              <a:rPr lang="en-US" dirty="0"/>
              <a:t>We wish to combine multiple  “weak” learners to form an expert committee. Decision Stumps often chosen</a:t>
            </a:r>
          </a:p>
          <a:p>
            <a:endParaRPr lang="en-US" dirty="0"/>
          </a:p>
          <a:p>
            <a:r>
              <a:rPr lang="en-US" dirty="0"/>
              <a:t>Can reduce overfitting.</a:t>
            </a:r>
          </a:p>
        </p:txBody>
      </p:sp>
      <p:sp>
        <p:nvSpPr>
          <p:cNvPr id="5" name="TextBox 4">
            <a:extLst>
              <a:ext uri="{FF2B5EF4-FFF2-40B4-BE49-F238E27FC236}">
                <a16:creationId xmlns:a16="http://schemas.microsoft.com/office/drawing/2014/main" id="{B98ECBE4-DD2E-47FF-8072-0939F9FC8D8B}"/>
              </a:ext>
            </a:extLst>
          </p:cNvPr>
          <p:cNvSpPr txBox="1"/>
          <p:nvPr/>
        </p:nvSpPr>
        <p:spPr>
          <a:xfrm>
            <a:off x="204550" y="142875"/>
            <a:ext cx="4874226" cy="461665"/>
          </a:xfrm>
          <a:prstGeom prst="rect">
            <a:avLst/>
          </a:prstGeom>
          <a:noFill/>
        </p:spPr>
        <p:txBody>
          <a:bodyPr wrap="square" rtlCol="0">
            <a:spAutoFit/>
          </a:bodyPr>
          <a:lstStyle/>
          <a:p>
            <a:r>
              <a:rPr lang="en-US" sz="2400" dirty="0">
                <a:solidFill>
                  <a:srgbClr val="0070C0"/>
                </a:solidFill>
              </a:rPr>
              <a:t>From Trevor Hastie’s Video</a:t>
            </a:r>
          </a:p>
        </p:txBody>
      </p:sp>
    </p:spTree>
    <p:extLst>
      <p:ext uri="{BB962C8B-B14F-4D97-AF65-F5344CB8AC3E}">
        <p14:creationId xmlns:p14="http://schemas.microsoft.com/office/powerpoint/2010/main" val="4264469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9ABA92-5412-4084-8EB4-4BDF153FAC08}"/>
              </a:ext>
            </a:extLst>
          </p:cNvPr>
          <p:cNvPicPr>
            <a:picLocks noChangeAspect="1"/>
          </p:cNvPicPr>
          <p:nvPr/>
        </p:nvPicPr>
        <p:blipFill>
          <a:blip r:embed="rId2"/>
          <a:stretch>
            <a:fillRect/>
          </a:stretch>
        </p:blipFill>
        <p:spPr>
          <a:xfrm>
            <a:off x="2292824" y="1833561"/>
            <a:ext cx="8223422" cy="4919369"/>
          </a:xfrm>
          <a:prstGeom prst="rect">
            <a:avLst/>
          </a:prstGeom>
        </p:spPr>
      </p:pic>
      <p:sp>
        <p:nvSpPr>
          <p:cNvPr id="3" name="TextBox 2">
            <a:extLst>
              <a:ext uri="{FF2B5EF4-FFF2-40B4-BE49-F238E27FC236}">
                <a16:creationId xmlns:a16="http://schemas.microsoft.com/office/drawing/2014/main" id="{517EBB7D-0C8C-427E-AE5D-6586D2B1E59B}"/>
              </a:ext>
            </a:extLst>
          </p:cNvPr>
          <p:cNvSpPr txBox="1"/>
          <p:nvPr/>
        </p:nvSpPr>
        <p:spPr>
          <a:xfrm>
            <a:off x="2388358" y="354842"/>
            <a:ext cx="7465326" cy="523220"/>
          </a:xfrm>
          <a:prstGeom prst="rect">
            <a:avLst/>
          </a:prstGeom>
          <a:noFill/>
        </p:spPr>
        <p:txBody>
          <a:bodyPr wrap="square" rtlCol="0">
            <a:spAutoFit/>
          </a:bodyPr>
          <a:lstStyle/>
          <a:p>
            <a:pPr algn="ctr"/>
            <a:r>
              <a:rPr lang="en-US" sz="2800" dirty="0"/>
              <a:t>Gradient Boosted Machines</a:t>
            </a:r>
          </a:p>
        </p:txBody>
      </p:sp>
    </p:spTree>
    <p:extLst>
      <p:ext uri="{BB962C8B-B14F-4D97-AF65-F5344CB8AC3E}">
        <p14:creationId xmlns:p14="http://schemas.microsoft.com/office/powerpoint/2010/main" val="3219844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D9541-1A38-4E62-BD3B-A273DA5C36EA}"/>
              </a:ext>
            </a:extLst>
          </p:cNvPr>
          <p:cNvPicPr>
            <a:picLocks noChangeAspect="1"/>
          </p:cNvPicPr>
          <p:nvPr/>
        </p:nvPicPr>
        <p:blipFill>
          <a:blip r:embed="rId2"/>
          <a:stretch>
            <a:fillRect/>
          </a:stretch>
        </p:blipFill>
        <p:spPr>
          <a:xfrm>
            <a:off x="1047750" y="71437"/>
            <a:ext cx="10096500" cy="6715125"/>
          </a:xfrm>
          <a:prstGeom prst="rect">
            <a:avLst/>
          </a:prstGeom>
        </p:spPr>
      </p:pic>
    </p:spTree>
    <p:extLst>
      <p:ext uri="{BB962C8B-B14F-4D97-AF65-F5344CB8AC3E}">
        <p14:creationId xmlns:p14="http://schemas.microsoft.com/office/powerpoint/2010/main" val="329023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E3014E-74E3-44FE-8A57-C86B09109128}"/>
              </a:ext>
            </a:extLst>
          </p:cNvPr>
          <p:cNvSpPr txBox="1"/>
          <p:nvPr/>
        </p:nvSpPr>
        <p:spPr>
          <a:xfrm>
            <a:off x="1728439" y="212872"/>
            <a:ext cx="8909824" cy="369332"/>
          </a:xfrm>
          <a:prstGeom prst="rect">
            <a:avLst/>
          </a:prstGeom>
          <a:noFill/>
        </p:spPr>
        <p:txBody>
          <a:bodyPr wrap="square" rtlCol="0">
            <a:spAutoFit/>
          </a:bodyPr>
          <a:lstStyle/>
          <a:p>
            <a:r>
              <a:rPr lang="en-US" dirty="0"/>
              <a:t>Dataset 3a---This is the kind of Dataset Where Ensemble Methods Are Very Helpful </a:t>
            </a:r>
          </a:p>
        </p:txBody>
      </p:sp>
      <p:pic>
        <p:nvPicPr>
          <p:cNvPr id="3" name="Picture 2">
            <a:extLst>
              <a:ext uri="{FF2B5EF4-FFF2-40B4-BE49-F238E27FC236}">
                <a16:creationId xmlns:a16="http://schemas.microsoft.com/office/drawing/2014/main" id="{6E796A60-89B0-4BE0-AEB8-6BF566B9C7BB}"/>
              </a:ext>
            </a:extLst>
          </p:cNvPr>
          <p:cNvPicPr>
            <a:picLocks noChangeAspect="1"/>
          </p:cNvPicPr>
          <p:nvPr/>
        </p:nvPicPr>
        <p:blipFill>
          <a:blip r:embed="rId2"/>
          <a:stretch>
            <a:fillRect/>
          </a:stretch>
        </p:blipFill>
        <p:spPr>
          <a:xfrm>
            <a:off x="87351" y="1068177"/>
            <a:ext cx="12192000" cy="5622398"/>
          </a:xfrm>
          <a:prstGeom prst="rect">
            <a:avLst/>
          </a:prstGeom>
        </p:spPr>
      </p:pic>
    </p:spTree>
    <p:extLst>
      <p:ext uri="{BB962C8B-B14F-4D97-AF65-F5344CB8AC3E}">
        <p14:creationId xmlns:p14="http://schemas.microsoft.com/office/powerpoint/2010/main" val="3840121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65112"/>
            <a:ext cx="12192000" cy="5222720"/>
          </a:xfrm>
          <a:prstGeom prst="rect">
            <a:avLst/>
          </a:prstGeom>
        </p:spPr>
      </p:pic>
      <p:sp>
        <p:nvSpPr>
          <p:cNvPr id="3" name="TextBox 2"/>
          <p:cNvSpPr txBox="1"/>
          <p:nvPr/>
        </p:nvSpPr>
        <p:spPr>
          <a:xfrm>
            <a:off x="1439694" y="214009"/>
            <a:ext cx="9649838" cy="584775"/>
          </a:xfrm>
          <a:prstGeom prst="rect">
            <a:avLst/>
          </a:prstGeom>
          <a:noFill/>
        </p:spPr>
        <p:txBody>
          <a:bodyPr wrap="square" rtlCol="0">
            <a:spAutoFit/>
          </a:bodyPr>
          <a:lstStyle/>
          <a:p>
            <a:pPr algn="ctr"/>
            <a:r>
              <a:rPr lang="en-US" sz="3200" dirty="0"/>
              <a:t>Dataset 4--Result of a Query</a:t>
            </a:r>
          </a:p>
        </p:txBody>
      </p:sp>
    </p:spTree>
    <p:extLst>
      <p:ext uri="{BB962C8B-B14F-4D97-AF65-F5344CB8AC3E}">
        <p14:creationId xmlns:p14="http://schemas.microsoft.com/office/powerpoint/2010/main" val="24956931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0" y="1624601"/>
            <a:ext cx="12153871" cy="5146589"/>
          </a:xfrm>
          <a:prstGeom prst="rect">
            <a:avLst/>
          </a:prstGeom>
        </p:spPr>
      </p:pic>
      <p:sp>
        <p:nvSpPr>
          <p:cNvPr id="3" name="TextBox 2"/>
          <p:cNvSpPr txBox="1"/>
          <p:nvPr/>
        </p:nvSpPr>
        <p:spPr>
          <a:xfrm>
            <a:off x="1599706" y="0"/>
            <a:ext cx="8663940" cy="461665"/>
          </a:xfrm>
          <a:prstGeom prst="rect">
            <a:avLst/>
          </a:prstGeom>
          <a:noFill/>
        </p:spPr>
        <p:txBody>
          <a:bodyPr wrap="square" rtlCol="0">
            <a:spAutoFit/>
          </a:bodyPr>
          <a:lstStyle/>
          <a:p>
            <a:pPr algn="ctr"/>
            <a:r>
              <a:rPr lang="en-US" sz="2400" dirty="0"/>
              <a:t>Introducing Dataset 4 --Case Study: A Micro View</a:t>
            </a:r>
          </a:p>
        </p:txBody>
      </p:sp>
      <p:grpSp>
        <p:nvGrpSpPr>
          <p:cNvPr id="4" name="Group 3"/>
          <p:cNvGrpSpPr/>
          <p:nvPr/>
        </p:nvGrpSpPr>
        <p:grpSpPr>
          <a:xfrm>
            <a:off x="1308501" y="1170809"/>
            <a:ext cx="4287915" cy="1169551"/>
            <a:chOff x="1331650" y="1157318"/>
            <a:chExt cx="4287915" cy="1169551"/>
          </a:xfrm>
        </p:grpSpPr>
        <p:grpSp>
          <p:nvGrpSpPr>
            <p:cNvPr id="5" name="Group 4"/>
            <p:cNvGrpSpPr/>
            <p:nvPr/>
          </p:nvGrpSpPr>
          <p:grpSpPr>
            <a:xfrm>
              <a:off x="2272684" y="1603780"/>
              <a:ext cx="3346881" cy="651148"/>
              <a:chOff x="2272684" y="1603780"/>
              <a:chExt cx="3346881" cy="651148"/>
            </a:xfrm>
          </p:grpSpPr>
          <p:sp>
            <p:nvSpPr>
              <p:cNvPr id="7" name="Rectangle 6"/>
              <p:cNvSpPr/>
              <p:nvPr/>
            </p:nvSpPr>
            <p:spPr>
              <a:xfrm>
                <a:off x="2343704" y="1611111"/>
                <a:ext cx="1360193"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330388" y="1603780"/>
                <a:ext cx="1611298" cy="276999"/>
              </a:xfrm>
              <a:prstGeom prst="rect">
                <a:avLst/>
              </a:prstGeom>
              <a:noFill/>
            </p:spPr>
            <p:txBody>
              <a:bodyPr wrap="square" rtlCol="0">
                <a:spAutoFit/>
              </a:bodyPr>
              <a:lstStyle/>
              <a:p>
                <a:r>
                  <a:rPr lang="en-US" sz="1200" b="1" dirty="0"/>
                  <a:t>Operations Projects</a:t>
                </a:r>
              </a:p>
            </p:txBody>
          </p:sp>
          <p:sp>
            <p:nvSpPr>
              <p:cNvPr id="9" name="TextBox 8"/>
              <p:cNvSpPr txBox="1"/>
              <p:nvPr/>
            </p:nvSpPr>
            <p:spPr>
              <a:xfrm>
                <a:off x="2272684" y="1821738"/>
                <a:ext cx="1669002" cy="400110"/>
              </a:xfrm>
              <a:prstGeom prst="rect">
                <a:avLst/>
              </a:prstGeom>
              <a:noFill/>
            </p:spPr>
            <p:txBody>
              <a:bodyPr wrap="square" rtlCol="0">
                <a:spAutoFit/>
              </a:bodyPr>
              <a:lstStyle/>
              <a:p>
                <a:r>
                  <a:rPr lang="en-US" sz="1000" dirty="0"/>
                  <a:t>-Replacement</a:t>
                </a:r>
              </a:p>
              <a:p>
                <a:r>
                  <a:rPr lang="en-US" sz="1000" dirty="0"/>
                  <a:t>-Process Improvement</a:t>
                </a:r>
              </a:p>
            </p:txBody>
          </p:sp>
          <p:cxnSp>
            <p:nvCxnSpPr>
              <p:cNvPr id="10" name="Straight Arrow Connector 9"/>
              <p:cNvCxnSpPr/>
              <p:nvPr/>
            </p:nvCxnSpPr>
            <p:spPr>
              <a:xfrm flipV="1">
                <a:off x="3703897" y="1933020"/>
                <a:ext cx="1915668" cy="1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331650" y="1157318"/>
              <a:ext cx="2024109" cy="1169551"/>
            </a:xfrm>
            <a:prstGeom prst="rect">
              <a:avLst/>
            </a:prstGeom>
            <a:noFill/>
          </p:spPr>
          <p:txBody>
            <a:bodyPr wrap="square" rtlCol="0">
              <a:spAutoFit/>
            </a:bodyPr>
            <a:lstStyle/>
            <a:p>
              <a:r>
                <a:rPr lang="en-US" sz="1000" dirty="0"/>
                <a:t> Project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Scope</a:t>
              </a:r>
            </a:p>
            <a:p>
              <a:pPr marL="171450" indent="-171450">
                <a:buFont typeface="Arial" panose="020B0604020202020204" pitchFamily="34" charset="0"/>
                <a:buChar char="•"/>
              </a:pPr>
              <a:r>
                <a:rPr lang="en-US" sz="1000" dirty="0"/>
                <a:t>Schedule</a:t>
              </a:r>
            </a:p>
            <a:p>
              <a:pPr marL="171450" indent="-171450">
                <a:buFont typeface="Arial" panose="020B0604020202020204" pitchFamily="34" charset="0"/>
                <a:buChar char="•"/>
              </a:pPr>
              <a:r>
                <a:rPr lang="en-US" sz="1000" dirty="0"/>
                <a:t>Quality</a:t>
              </a:r>
            </a:p>
            <a:p>
              <a:pPr marL="171450" indent="-171450">
                <a:buFont typeface="Arial" panose="020B0604020202020204" pitchFamily="34" charset="0"/>
                <a:buChar char="•"/>
              </a:pPr>
              <a:r>
                <a:rPr lang="en-US" sz="1000" dirty="0"/>
                <a:t>Resources</a:t>
              </a:r>
            </a:p>
            <a:p>
              <a:pPr marL="171450" indent="-171450">
                <a:buFont typeface="Arial" panose="020B0604020202020204" pitchFamily="34" charset="0"/>
                <a:buChar char="•"/>
              </a:pPr>
              <a:r>
                <a:rPr lang="en-US" sz="1000" dirty="0"/>
                <a:t>Risk</a:t>
              </a:r>
            </a:p>
          </p:txBody>
        </p:sp>
      </p:grpSp>
      <p:sp>
        <p:nvSpPr>
          <p:cNvPr id="11" name="Rectangle 10"/>
          <p:cNvSpPr/>
          <p:nvPr/>
        </p:nvSpPr>
        <p:spPr>
          <a:xfrm>
            <a:off x="8470777" y="1559542"/>
            <a:ext cx="1198486"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6409678" y="1899207"/>
            <a:ext cx="2061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470777" y="1611111"/>
            <a:ext cx="1198486" cy="553998"/>
          </a:xfrm>
          <a:prstGeom prst="rect">
            <a:avLst/>
          </a:prstGeom>
          <a:noFill/>
        </p:spPr>
        <p:txBody>
          <a:bodyPr wrap="square" rtlCol="0">
            <a:spAutoFit/>
          </a:bodyPr>
          <a:lstStyle/>
          <a:p>
            <a:pPr algn="ctr"/>
            <a:r>
              <a:rPr lang="en-US" sz="1200" dirty="0"/>
              <a:t>IT Infrastructure &amp; Networks</a:t>
            </a:r>
            <a:r>
              <a:rPr lang="en-US" dirty="0"/>
              <a:t> </a:t>
            </a:r>
          </a:p>
        </p:txBody>
      </p:sp>
      <p:sp>
        <p:nvSpPr>
          <p:cNvPr id="14" name="TextBox 13"/>
          <p:cNvSpPr txBox="1"/>
          <p:nvPr/>
        </p:nvSpPr>
        <p:spPr>
          <a:xfrm>
            <a:off x="9758138" y="1170809"/>
            <a:ext cx="1669002" cy="1477328"/>
          </a:xfrm>
          <a:prstGeom prst="rect">
            <a:avLst/>
          </a:prstGeom>
          <a:noFill/>
        </p:spPr>
        <p:txBody>
          <a:bodyPr wrap="square" rtlCol="0">
            <a:spAutoFit/>
          </a:bodyPr>
          <a:lstStyle/>
          <a:p>
            <a:r>
              <a:rPr lang="en-US" sz="1000" dirty="0"/>
              <a:t>IT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Outages</a:t>
            </a:r>
          </a:p>
          <a:p>
            <a:pPr marL="171450" indent="-171450">
              <a:buFont typeface="Arial" panose="020B0604020202020204" pitchFamily="34" charset="0"/>
              <a:buChar char="•"/>
            </a:pPr>
            <a:r>
              <a:rPr lang="en-US" sz="1000" dirty="0"/>
              <a:t>System Performance</a:t>
            </a:r>
          </a:p>
          <a:p>
            <a:pPr marL="171450" indent="-171450">
              <a:buFont typeface="Arial" panose="020B0604020202020204" pitchFamily="34" charset="0"/>
              <a:buChar char="•"/>
            </a:pPr>
            <a:r>
              <a:rPr lang="en-US" sz="1000" dirty="0"/>
              <a:t>Incidents</a:t>
            </a:r>
          </a:p>
          <a:p>
            <a:pPr marL="171450" indent="-171450">
              <a:buFont typeface="Arial" panose="020B0604020202020204" pitchFamily="34" charset="0"/>
              <a:buChar char="•"/>
            </a:pPr>
            <a:r>
              <a:rPr lang="en-US" sz="1000" dirty="0"/>
              <a:t>Security</a:t>
            </a:r>
          </a:p>
          <a:p>
            <a:pPr marL="171450" indent="-171450">
              <a:buFont typeface="Arial" panose="020B0604020202020204" pitchFamily="34" charset="0"/>
              <a:buChar char="•"/>
            </a:pPr>
            <a:r>
              <a:rPr lang="en-US" sz="1000" dirty="0"/>
              <a:t>Audits</a:t>
            </a:r>
          </a:p>
          <a:p>
            <a:pPr marL="171450" indent="-171450">
              <a:buFont typeface="Arial" panose="020B0604020202020204" pitchFamily="34" charset="0"/>
              <a:buChar char="•"/>
            </a:pPr>
            <a:r>
              <a:rPr lang="en-US" sz="1000" dirty="0"/>
              <a:t>Projects</a:t>
            </a:r>
          </a:p>
          <a:p>
            <a:pPr marL="171450" indent="-171450">
              <a:buFont typeface="Arial" panose="020B0604020202020204" pitchFamily="34" charset="0"/>
              <a:buChar char="•"/>
            </a:pPr>
            <a:endParaRPr lang="en-US" sz="1000" dirty="0"/>
          </a:p>
        </p:txBody>
      </p:sp>
      <p:sp>
        <p:nvSpPr>
          <p:cNvPr id="15" name="TextBox 14"/>
          <p:cNvSpPr txBox="1"/>
          <p:nvPr/>
        </p:nvSpPr>
        <p:spPr>
          <a:xfrm>
            <a:off x="4060822" y="2484501"/>
            <a:ext cx="4409955" cy="369332"/>
          </a:xfrm>
          <a:prstGeom prst="rect">
            <a:avLst/>
          </a:prstGeom>
          <a:noFill/>
        </p:spPr>
        <p:txBody>
          <a:bodyPr wrap="square" rtlCol="0">
            <a:spAutoFit/>
          </a:bodyPr>
          <a:lstStyle/>
          <a:p>
            <a:r>
              <a:rPr lang="en-US" dirty="0"/>
              <a:t>Operations Performance Reporting</a:t>
            </a:r>
          </a:p>
        </p:txBody>
      </p:sp>
      <p:cxnSp>
        <p:nvCxnSpPr>
          <p:cNvPr id="16" name="Straight Arrow Connector 15"/>
          <p:cNvCxnSpPr/>
          <p:nvPr/>
        </p:nvCxnSpPr>
        <p:spPr>
          <a:xfrm flipV="1">
            <a:off x="6013561" y="2177464"/>
            <a:ext cx="0" cy="176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BDF73-BD66-410A-9E3F-A09CB445BE39}"/>
              </a:ext>
            </a:extLst>
          </p:cNvPr>
          <p:cNvSpPr txBox="1"/>
          <p:nvPr/>
        </p:nvSpPr>
        <p:spPr>
          <a:xfrm>
            <a:off x="1615381" y="444691"/>
            <a:ext cx="9859534" cy="369332"/>
          </a:xfrm>
          <a:prstGeom prst="rect">
            <a:avLst/>
          </a:prstGeom>
          <a:noFill/>
        </p:spPr>
        <p:txBody>
          <a:bodyPr wrap="square" rtlCol="0">
            <a:spAutoFit/>
          </a:bodyPr>
          <a:lstStyle/>
          <a:p>
            <a:r>
              <a:rPr lang="en-US" dirty="0"/>
              <a:t>Exercise 4 Will Be Used To Provide Insight as To What is Causing Poor On-Time Delivery Performance</a:t>
            </a:r>
          </a:p>
        </p:txBody>
      </p:sp>
    </p:spTree>
    <p:extLst>
      <p:ext uri="{BB962C8B-B14F-4D97-AF65-F5344CB8AC3E}">
        <p14:creationId xmlns:p14="http://schemas.microsoft.com/office/powerpoint/2010/main" val="146258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322E4-3C98-4668-893C-1DCCBA455C9C}"/>
              </a:ext>
            </a:extLst>
          </p:cNvPr>
          <p:cNvSpPr txBox="1"/>
          <p:nvPr/>
        </p:nvSpPr>
        <p:spPr>
          <a:xfrm>
            <a:off x="2798283" y="152129"/>
            <a:ext cx="6168788" cy="646331"/>
          </a:xfrm>
          <a:prstGeom prst="rect">
            <a:avLst/>
          </a:prstGeom>
          <a:noFill/>
        </p:spPr>
        <p:txBody>
          <a:bodyPr wrap="square" rtlCol="0">
            <a:spAutoFit/>
          </a:bodyPr>
          <a:lstStyle/>
          <a:p>
            <a:r>
              <a:rPr lang="en-US" dirty="0"/>
              <a:t>A Sample Lift Calculation by Hand—Test Dataset 3a with 10% Holdout Test Sample</a:t>
            </a:r>
          </a:p>
        </p:txBody>
      </p:sp>
      <p:sp>
        <p:nvSpPr>
          <p:cNvPr id="4" name="TextBox 3">
            <a:extLst>
              <a:ext uri="{FF2B5EF4-FFF2-40B4-BE49-F238E27FC236}">
                <a16:creationId xmlns:a16="http://schemas.microsoft.com/office/drawing/2014/main" id="{9FC9F244-DD72-4701-B1D3-C355F3ED7C5F}"/>
              </a:ext>
            </a:extLst>
          </p:cNvPr>
          <p:cNvSpPr txBox="1"/>
          <p:nvPr/>
        </p:nvSpPr>
        <p:spPr>
          <a:xfrm>
            <a:off x="187286" y="804231"/>
            <a:ext cx="2610997" cy="2308324"/>
          </a:xfrm>
          <a:prstGeom prst="rect">
            <a:avLst/>
          </a:prstGeom>
          <a:noFill/>
        </p:spPr>
        <p:txBody>
          <a:bodyPr wrap="square" rtlCol="0">
            <a:spAutoFit/>
          </a:bodyPr>
          <a:lstStyle/>
          <a:p>
            <a:r>
              <a:rPr lang="en-US" dirty="0"/>
              <a:t>In this case 35 actual 1’s were drawn from</a:t>
            </a:r>
          </a:p>
          <a:p>
            <a:r>
              <a:rPr lang="en-US" dirty="0"/>
              <a:t>N=760 test observations;</a:t>
            </a:r>
          </a:p>
          <a:p>
            <a:r>
              <a:rPr lang="en-US" dirty="0"/>
              <a:t>76 observations per decile sorted in descending order by predicted probability from the model.</a:t>
            </a:r>
          </a:p>
        </p:txBody>
      </p:sp>
      <p:pic>
        <p:nvPicPr>
          <p:cNvPr id="5" name="Picture 4">
            <a:extLst>
              <a:ext uri="{FF2B5EF4-FFF2-40B4-BE49-F238E27FC236}">
                <a16:creationId xmlns:a16="http://schemas.microsoft.com/office/drawing/2014/main" id="{DDB64564-E6D4-4BC2-A5A9-7D578D6D9A42}"/>
              </a:ext>
            </a:extLst>
          </p:cNvPr>
          <p:cNvPicPr>
            <a:picLocks noChangeAspect="1"/>
          </p:cNvPicPr>
          <p:nvPr/>
        </p:nvPicPr>
        <p:blipFill>
          <a:blip r:embed="rId2"/>
          <a:stretch>
            <a:fillRect/>
          </a:stretch>
        </p:blipFill>
        <p:spPr>
          <a:xfrm>
            <a:off x="2828925" y="1162050"/>
            <a:ext cx="6534150" cy="4533900"/>
          </a:xfrm>
          <a:prstGeom prst="rect">
            <a:avLst/>
          </a:prstGeom>
        </p:spPr>
      </p:pic>
      <p:sp>
        <p:nvSpPr>
          <p:cNvPr id="6" name="Arrow: Down 5">
            <a:extLst>
              <a:ext uri="{FF2B5EF4-FFF2-40B4-BE49-F238E27FC236}">
                <a16:creationId xmlns:a16="http://schemas.microsoft.com/office/drawing/2014/main" id="{12B564CD-AEAA-46F7-A370-93E708F3AED3}"/>
              </a:ext>
            </a:extLst>
          </p:cNvPr>
          <p:cNvSpPr/>
          <p:nvPr/>
        </p:nvSpPr>
        <p:spPr>
          <a:xfrm>
            <a:off x="5344160" y="5770880"/>
            <a:ext cx="751840" cy="759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3914488-E250-4B53-92BC-F657F408623B}"/>
              </a:ext>
            </a:extLst>
          </p:cNvPr>
          <p:cNvSpPr txBox="1"/>
          <p:nvPr/>
        </p:nvSpPr>
        <p:spPr>
          <a:xfrm>
            <a:off x="187285" y="4461831"/>
            <a:ext cx="2137273" cy="1077218"/>
          </a:xfrm>
          <a:prstGeom prst="rect">
            <a:avLst/>
          </a:prstGeom>
          <a:noFill/>
        </p:spPr>
        <p:txBody>
          <a:bodyPr wrap="square" rtlCol="0">
            <a:spAutoFit/>
          </a:bodyPr>
          <a:lstStyle/>
          <a:p>
            <a:r>
              <a:rPr lang="en-US" sz="3200" dirty="0">
                <a:solidFill>
                  <a:srgbClr val="0070C0"/>
                </a:solidFill>
              </a:rPr>
              <a:t>A Closer Look at Lift</a:t>
            </a:r>
          </a:p>
        </p:txBody>
      </p:sp>
    </p:spTree>
    <p:extLst>
      <p:ext uri="{BB962C8B-B14F-4D97-AF65-F5344CB8AC3E}">
        <p14:creationId xmlns:p14="http://schemas.microsoft.com/office/powerpoint/2010/main" val="16095651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8081" y="246130"/>
            <a:ext cx="9617433" cy="6061026"/>
          </a:xfrm>
          <a:prstGeom prst="rect">
            <a:avLst/>
          </a:prstGeom>
        </p:spPr>
      </p:pic>
      <p:sp>
        <p:nvSpPr>
          <p:cNvPr id="3" name="TextBox 2"/>
          <p:cNvSpPr txBox="1"/>
          <p:nvPr/>
        </p:nvSpPr>
        <p:spPr>
          <a:xfrm>
            <a:off x="207445" y="994332"/>
            <a:ext cx="1355074" cy="923330"/>
          </a:xfrm>
          <a:prstGeom prst="rect">
            <a:avLst/>
          </a:prstGeom>
          <a:noFill/>
        </p:spPr>
        <p:txBody>
          <a:bodyPr wrap="square" rtlCol="0">
            <a:spAutoFit/>
          </a:bodyPr>
          <a:lstStyle/>
          <a:p>
            <a:r>
              <a:rPr lang="en-US" dirty="0"/>
              <a:t>Instructor’s  Big Star</a:t>
            </a:r>
          </a:p>
          <a:p>
            <a:r>
              <a:rPr lang="en-US" dirty="0"/>
              <a:t>Dataset</a:t>
            </a:r>
          </a:p>
        </p:txBody>
      </p:sp>
      <p:sp>
        <p:nvSpPr>
          <p:cNvPr id="4" name="Rectangle 3"/>
          <p:cNvSpPr/>
          <p:nvPr/>
        </p:nvSpPr>
        <p:spPr>
          <a:xfrm>
            <a:off x="207445" y="6488668"/>
            <a:ext cx="5475281" cy="369332"/>
          </a:xfrm>
          <a:prstGeom prst="rect">
            <a:avLst/>
          </a:prstGeom>
        </p:spPr>
        <p:txBody>
          <a:bodyPr wrap="none">
            <a:spAutoFit/>
          </a:bodyPr>
          <a:lstStyle/>
          <a:p>
            <a:r>
              <a:rPr lang="en-US" dirty="0">
                <a:hlinkClick r:id="rId3"/>
              </a:rPr>
              <a:t>https://1drv.ms/f/s!AsKbGD6G_CsKnDPpQ_muLiYBgVRd</a:t>
            </a:r>
            <a:r>
              <a:rPr lang="en-US" dirty="0"/>
              <a:t> </a:t>
            </a:r>
          </a:p>
        </p:txBody>
      </p:sp>
      <p:sp>
        <p:nvSpPr>
          <p:cNvPr id="5" name="TextBox 4"/>
          <p:cNvSpPr txBox="1"/>
          <p:nvPr/>
        </p:nvSpPr>
        <p:spPr>
          <a:xfrm>
            <a:off x="207445" y="5957888"/>
            <a:ext cx="1355074" cy="369332"/>
          </a:xfrm>
          <a:prstGeom prst="rect">
            <a:avLst/>
          </a:prstGeom>
          <a:noFill/>
        </p:spPr>
        <p:txBody>
          <a:bodyPr wrap="square" rtlCol="0">
            <a:spAutoFit/>
          </a:bodyPr>
          <a:lstStyle/>
          <a:p>
            <a:r>
              <a:rPr lang="en-US" dirty="0"/>
              <a:t>SAP</a:t>
            </a:r>
          </a:p>
        </p:txBody>
      </p:sp>
    </p:spTree>
    <p:extLst>
      <p:ext uri="{BB962C8B-B14F-4D97-AF65-F5344CB8AC3E}">
        <p14:creationId xmlns:p14="http://schemas.microsoft.com/office/powerpoint/2010/main" val="500267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519112"/>
            <a:ext cx="10706100" cy="5819775"/>
          </a:xfrm>
          <a:prstGeom prst="rect">
            <a:avLst/>
          </a:prstGeom>
        </p:spPr>
      </p:pic>
    </p:spTree>
    <p:extLst>
      <p:ext uri="{BB962C8B-B14F-4D97-AF65-F5344CB8AC3E}">
        <p14:creationId xmlns:p14="http://schemas.microsoft.com/office/powerpoint/2010/main" val="16299245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6762" y="452437"/>
            <a:ext cx="10658475" cy="5953125"/>
          </a:xfrm>
          <a:prstGeom prst="rect">
            <a:avLst/>
          </a:prstGeom>
        </p:spPr>
      </p:pic>
    </p:spTree>
    <p:extLst>
      <p:ext uri="{BB962C8B-B14F-4D97-AF65-F5344CB8AC3E}">
        <p14:creationId xmlns:p14="http://schemas.microsoft.com/office/powerpoint/2010/main" val="13767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812" y="65929"/>
            <a:ext cx="12330545" cy="1077218"/>
          </a:xfrm>
          <a:prstGeom prst="rect">
            <a:avLst/>
          </a:prstGeom>
          <a:noFill/>
        </p:spPr>
        <p:txBody>
          <a:bodyPr wrap="square" rtlCol="0">
            <a:spAutoFit/>
          </a:bodyPr>
          <a:lstStyle/>
          <a:p>
            <a:pPr algn="ctr"/>
            <a:r>
              <a:rPr lang="en-US" sz="3200" dirty="0"/>
              <a:t>Solutions to Complex Problems Such as On Time Delivery </a:t>
            </a:r>
          </a:p>
          <a:p>
            <a:pPr algn="ctr"/>
            <a:r>
              <a:rPr lang="en-US" sz="3200" dirty="0"/>
              <a:t>Are Far Less Intuitive than “Churn” Types of Problems</a:t>
            </a:r>
          </a:p>
        </p:txBody>
      </p:sp>
      <p:sp>
        <p:nvSpPr>
          <p:cNvPr id="3" name="Oval 2"/>
          <p:cNvSpPr/>
          <p:nvPr/>
        </p:nvSpPr>
        <p:spPr>
          <a:xfrm>
            <a:off x="1994912"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288423" y="2705231"/>
            <a:ext cx="903111" cy="369332"/>
          </a:xfrm>
          <a:prstGeom prst="rect">
            <a:avLst/>
          </a:prstGeom>
          <a:noFill/>
        </p:spPr>
        <p:txBody>
          <a:bodyPr wrap="square" rtlCol="0">
            <a:spAutoFit/>
          </a:bodyPr>
          <a:lstStyle/>
          <a:p>
            <a:r>
              <a:rPr lang="en-US" dirty="0"/>
              <a:t>Sales</a:t>
            </a:r>
          </a:p>
        </p:txBody>
      </p:sp>
      <p:sp>
        <p:nvSpPr>
          <p:cNvPr id="5" name="Oval 4"/>
          <p:cNvSpPr/>
          <p:nvPr/>
        </p:nvSpPr>
        <p:spPr>
          <a:xfrm>
            <a:off x="3693889" y="3734122"/>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998689" y="3896014"/>
            <a:ext cx="903111" cy="369332"/>
          </a:xfrm>
          <a:prstGeom prst="rect">
            <a:avLst/>
          </a:prstGeom>
          <a:noFill/>
        </p:spPr>
        <p:txBody>
          <a:bodyPr wrap="square" rtlCol="0">
            <a:spAutoFit/>
          </a:bodyPr>
          <a:lstStyle/>
          <a:p>
            <a:r>
              <a:rPr lang="en-US" dirty="0"/>
              <a:t>Source</a:t>
            </a:r>
          </a:p>
        </p:txBody>
      </p:sp>
      <p:sp>
        <p:nvSpPr>
          <p:cNvPr id="7" name="Oval 6"/>
          <p:cNvSpPr/>
          <p:nvPr/>
        </p:nvSpPr>
        <p:spPr>
          <a:xfrm>
            <a:off x="3693889"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998688" y="2705231"/>
            <a:ext cx="903111" cy="369332"/>
          </a:xfrm>
          <a:prstGeom prst="rect">
            <a:avLst/>
          </a:prstGeom>
          <a:noFill/>
        </p:spPr>
        <p:txBody>
          <a:bodyPr wrap="square" rtlCol="0">
            <a:spAutoFit/>
          </a:bodyPr>
          <a:lstStyle/>
          <a:p>
            <a:r>
              <a:rPr lang="en-US" dirty="0"/>
              <a:t>Make</a:t>
            </a:r>
          </a:p>
        </p:txBody>
      </p:sp>
      <p:sp>
        <p:nvSpPr>
          <p:cNvPr id="9" name="Oval 8"/>
          <p:cNvSpPr/>
          <p:nvPr/>
        </p:nvSpPr>
        <p:spPr>
          <a:xfrm>
            <a:off x="5550911" y="2517364"/>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785156" y="2705230"/>
            <a:ext cx="903111" cy="369332"/>
          </a:xfrm>
          <a:prstGeom prst="rect">
            <a:avLst/>
          </a:prstGeom>
          <a:noFill/>
        </p:spPr>
        <p:txBody>
          <a:bodyPr wrap="square" rtlCol="0">
            <a:spAutoFit/>
          </a:bodyPr>
          <a:lstStyle/>
          <a:p>
            <a:r>
              <a:rPr lang="en-US" dirty="0"/>
              <a:t>Deliver</a:t>
            </a:r>
          </a:p>
        </p:txBody>
      </p:sp>
      <p:sp>
        <p:nvSpPr>
          <p:cNvPr id="11" name="Oval 10"/>
          <p:cNvSpPr/>
          <p:nvPr/>
        </p:nvSpPr>
        <p:spPr>
          <a:xfrm>
            <a:off x="7407933"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7616777" y="2705230"/>
            <a:ext cx="903111" cy="369332"/>
          </a:xfrm>
          <a:prstGeom prst="rect">
            <a:avLst/>
          </a:prstGeom>
          <a:noFill/>
        </p:spPr>
        <p:txBody>
          <a:bodyPr wrap="square" rtlCol="0">
            <a:spAutoFit/>
          </a:bodyPr>
          <a:lstStyle/>
          <a:p>
            <a:r>
              <a:rPr lang="en-US" dirty="0"/>
              <a:t>Return</a:t>
            </a:r>
          </a:p>
        </p:txBody>
      </p:sp>
      <p:cxnSp>
        <p:nvCxnSpPr>
          <p:cNvPr id="14" name="Straight Arrow Connector 13"/>
          <p:cNvCxnSpPr>
            <a:stCxn id="3" idx="6"/>
            <a:endCxn id="7" idx="2"/>
          </p:cNvCxnSpPr>
          <p:nvPr/>
        </p:nvCxnSpPr>
        <p:spPr>
          <a:xfrm>
            <a:off x="3315712" y="2919721"/>
            <a:ext cx="378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a:off x="5014689" y="2889896"/>
            <a:ext cx="53622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382511" y="3262430"/>
            <a:ext cx="5644" cy="47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80000" flipH="1" flipV="1">
            <a:off x="6841684" y="2892668"/>
            <a:ext cx="565856" cy="29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893312" y="1444254"/>
            <a:ext cx="1524000" cy="916667"/>
            <a:chOff x="942109" y="4996074"/>
            <a:chExt cx="1757147" cy="1226884"/>
          </a:xfrm>
        </p:grpSpPr>
        <p:sp>
          <p:nvSpPr>
            <p:cNvPr id="25" name="Freeform 24"/>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315712" y="1429343"/>
            <a:ext cx="2300116" cy="916667"/>
            <a:chOff x="942109" y="4996074"/>
            <a:chExt cx="1757147" cy="1226884"/>
          </a:xfrm>
        </p:grpSpPr>
        <p:sp>
          <p:nvSpPr>
            <p:cNvPr id="30" name="Freeform 29"/>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19693" y="1429343"/>
            <a:ext cx="414438" cy="916667"/>
            <a:chOff x="942109" y="4996074"/>
            <a:chExt cx="1757147" cy="1226884"/>
          </a:xfrm>
        </p:grpSpPr>
        <p:sp>
          <p:nvSpPr>
            <p:cNvPr id="33" name="Freeform 32"/>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861112" y="1444254"/>
            <a:ext cx="658775" cy="916667"/>
            <a:chOff x="942109" y="4996074"/>
            <a:chExt cx="1757147" cy="1226884"/>
          </a:xfrm>
        </p:grpSpPr>
        <p:sp>
          <p:nvSpPr>
            <p:cNvPr id="36" name="Freeform 35"/>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2571404" y="4641080"/>
            <a:ext cx="3213752" cy="916667"/>
            <a:chOff x="942109" y="4996074"/>
            <a:chExt cx="1757147" cy="1226884"/>
          </a:xfrm>
        </p:grpSpPr>
        <p:sp>
          <p:nvSpPr>
            <p:cNvPr id="39" name="Freeform 38"/>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a:off x="1604423" y="6303818"/>
            <a:ext cx="7124310" cy="415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19775" y="6011430"/>
            <a:ext cx="1049872" cy="584775"/>
          </a:xfrm>
          <a:prstGeom prst="rect">
            <a:avLst/>
          </a:prstGeom>
          <a:noFill/>
        </p:spPr>
        <p:txBody>
          <a:bodyPr wrap="square" rtlCol="0">
            <a:spAutoFit/>
          </a:bodyPr>
          <a:lstStyle/>
          <a:p>
            <a:r>
              <a:rPr lang="en-US" sz="3200" dirty="0"/>
              <a:t>Time</a:t>
            </a:r>
          </a:p>
        </p:txBody>
      </p:sp>
    </p:spTree>
    <p:extLst>
      <p:ext uri="{BB962C8B-B14F-4D97-AF65-F5344CB8AC3E}">
        <p14:creationId xmlns:p14="http://schemas.microsoft.com/office/powerpoint/2010/main" val="1984978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0397" y="439730"/>
            <a:ext cx="7204617" cy="923330"/>
          </a:xfrm>
          <a:prstGeom prst="rect">
            <a:avLst/>
          </a:prstGeom>
          <a:noFill/>
        </p:spPr>
        <p:txBody>
          <a:bodyPr wrap="square" rtlCol="0">
            <a:spAutoFit/>
          </a:bodyPr>
          <a:lstStyle/>
          <a:p>
            <a:r>
              <a:rPr lang="en-US" dirty="0"/>
              <a:t>As a first step we build a decision tree for dataset 4. We wish to identify the root cause of on-time delivery for Big Star Assemblies Inc. This is a Cross Functional Problem</a:t>
            </a:r>
          </a:p>
        </p:txBody>
      </p:sp>
      <p:pic>
        <p:nvPicPr>
          <p:cNvPr id="3" name="Picture 2">
            <a:extLst>
              <a:ext uri="{FF2B5EF4-FFF2-40B4-BE49-F238E27FC236}">
                <a16:creationId xmlns:a16="http://schemas.microsoft.com/office/drawing/2014/main" id="{75DBA2DF-A0D4-47BE-A559-E5AA44817C31}"/>
              </a:ext>
            </a:extLst>
          </p:cNvPr>
          <p:cNvPicPr>
            <a:picLocks noChangeAspect="1"/>
          </p:cNvPicPr>
          <p:nvPr/>
        </p:nvPicPr>
        <p:blipFill>
          <a:blip r:embed="rId2"/>
          <a:stretch>
            <a:fillRect/>
          </a:stretch>
        </p:blipFill>
        <p:spPr>
          <a:xfrm>
            <a:off x="2674818" y="1566862"/>
            <a:ext cx="7601813" cy="4970416"/>
          </a:xfrm>
          <a:prstGeom prst="rect">
            <a:avLst/>
          </a:prstGeom>
        </p:spPr>
      </p:pic>
    </p:spTree>
    <p:extLst>
      <p:ext uri="{BB962C8B-B14F-4D97-AF65-F5344CB8AC3E}">
        <p14:creationId xmlns:p14="http://schemas.microsoft.com/office/powerpoint/2010/main" val="22718078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53CD4-C808-4A05-8FA5-CA845677B843}"/>
              </a:ext>
            </a:extLst>
          </p:cNvPr>
          <p:cNvPicPr>
            <a:picLocks noChangeAspect="1"/>
          </p:cNvPicPr>
          <p:nvPr/>
        </p:nvPicPr>
        <p:blipFill>
          <a:blip r:embed="rId2"/>
          <a:stretch>
            <a:fillRect/>
          </a:stretch>
        </p:blipFill>
        <p:spPr>
          <a:xfrm>
            <a:off x="1545293" y="562267"/>
            <a:ext cx="5657850" cy="5629275"/>
          </a:xfrm>
          <a:prstGeom prst="rect">
            <a:avLst/>
          </a:prstGeom>
        </p:spPr>
      </p:pic>
      <p:sp>
        <p:nvSpPr>
          <p:cNvPr id="3" name="TextBox 2">
            <a:extLst>
              <a:ext uri="{FF2B5EF4-FFF2-40B4-BE49-F238E27FC236}">
                <a16:creationId xmlns:a16="http://schemas.microsoft.com/office/drawing/2014/main" id="{39861E93-C06D-40C6-99FE-FD8E86B00F4C}"/>
              </a:ext>
            </a:extLst>
          </p:cNvPr>
          <p:cNvSpPr txBox="1"/>
          <p:nvPr/>
        </p:nvSpPr>
        <p:spPr>
          <a:xfrm>
            <a:off x="177421" y="655093"/>
            <a:ext cx="1392072" cy="646331"/>
          </a:xfrm>
          <a:prstGeom prst="rect">
            <a:avLst/>
          </a:prstGeom>
          <a:noFill/>
        </p:spPr>
        <p:txBody>
          <a:bodyPr wrap="square" rtlCol="0">
            <a:spAutoFit/>
          </a:bodyPr>
          <a:lstStyle/>
          <a:p>
            <a:r>
              <a:rPr lang="en-US" dirty="0"/>
              <a:t>On Time Delivery</a:t>
            </a:r>
          </a:p>
        </p:txBody>
      </p:sp>
    </p:spTree>
    <p:extLst>
      <p:ext uri="{BB962C8B-B14F-4D97-AF65-F5344CB8AC3E}">
        <p14:creationId xmlns:p14="http://schemas.microsoft.com/office/powerpoint/2010/main" val="643619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D4AB93-77B7-41FF-AC11-A93BE4E90A3F}"/>
              </a:ext>
            </a:extLst>
          </p:cNvPr>
          <p:cNvPicPr>
            <a:picLocks noChangeAspect="1"/>
          </p:cNvPicPr>
          <p:nvPr/>
        </p:nvPicPr>
        <p:blipFill>
          <a:blip r:embed="rId2"/>
          <a:stretch>
            <a:fillRect/>
          </a:stretch>
        </p:blipFill>
        <p:spPr>
          <a:xfrm>
            <a:off x="1871662" y="280987"/>
            <a:ext cx="8448675" cy="6296025"/>
          </a:xfrm>
          <a:prstGeom prst="rect">
            <a:avLst/>
          </a:prstGeom>
        </p:spPr>
      </p:pic>
      <p:sp>
        <p:nvSpPr>
          <p:cNvPr id="6" name="TextBox 5">
            <a:extLst>
              <a:ext uri="{FF2B5EF4-FFF2-40B4-BE49-F238E27FC236}">
                <a16:creationId xmlns:a16="http://schemas.microsoft.com/office/drawing/2014/main" id="{15695120-51B3-409E-8480-05F350E0191A}"/>
              </a:ext>
            </a:extLst>
          </p:cNvPr>
          <p:cNvSpPr txBox="1"/>
          <p:nvPr/>
        </p:nvSpPr>
        <p:spPr>
          <a:xfrm>
            <a:off x="177421" y="655093"/>
            <a:ext cx="1392072" cy="646331"/>
          </a:xfrm>
          <a:prstGeom prst="rect">
            <a:avLst/>
          </a:prstGeom>
          <a:noFill/>
        </p:spPr>
        <p:txBody>
          <a:bodyPr wrap="square" rtlCol="0">
            <a:spAutoFit/>
          </a:bodyPr>
          <a:lstStyle/>
          <a:p>
            <a:r>
              <a:rPr lang="en-US" dirty="0"/>
              <a:t>Gross Profit Margins</a:t>
            </a:r>
          </a:p>
        </p:txBody>
      </p:sp>
    </p:spTree>
    <p:extLst>
      <p:ext uri="{BB962C8B-B14F-4D97-AF65-F5344CB8AC3E}">
        <p14:creationId xmlns:p14="http://schemas.microsoft.com/office/powerpoint/2010/main" val="22926748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832A8B-078C-4943-815E-BAE379979DB8}"/>
              </a:ext>
            </a:extLst>
          </p:cNvPr>
          <p:cNvPicPr>
            <a:picLocks noChangeAspect="1"/>
          </p:cNvPicPr>
          <p:nvPr/>
        </p:nvPicPr>
        <p:blipFill>
          <a:blip r:embed="rId2"/>
          <a:stretch>
            <a:fillRect/>
          </a:stretch>
        </p:blipFill>
        <p:spPr>
          <a:xfrm>
            <a:off x="614362" y="109537"/>
            <a:ext cx="10963275" cy="6638925"/>
          </a:xfrm>
          <a:prstGeom prst="rect">
            <a:avLst/>
          </a:prstGeom>
        </p:spPr>
      </p:pic>
      <p:sp>
        <p:nvSpPr>
          <p:cNvPr id="3" name="TextBox 2">
            <a:extLst>
              <a:ext uri="{FF2B5EF4-FFF2-40B4-BE49-F238E27FC236}">
                <a16:creationId xmlns:a16="http://schemas.microsoft.com/office/drawing/2014/main" id="{E4606FFF-8468-487D-969E-77417A082492}"/>
              </a:ext>
            </a:extLst>
          </p:cNvPr>
          <p:cNvSpPr txBox="1"/>
          <p:nvPr/>
        </p:nvSpPr>
        <p:spPr>
          <a:xfrm>
            <a:off x="1170878" y="568712"/>
            <a:ext cx="2286000" cy="369332"/>
          </a:xfrm>
          <a:prstGeom prst="rect">
            <a:avLst/>
          </a:prstGeom>
          <a:noFill/>
        </p:spPr>
        <p:txBody>
          <a:bodyPr wrap="square" rtlCol="0">
            <a:spAutoFit/>
          </a:bodyPr>
          <a:lstStyle/>
          <a:p>
            <a:r>
              <a:rPr lang="en-US" dirty="0"/>
              <a:t>Late Flag=Label</a:t>
            </a:r>
          </a:p>
        </p:txBody>
      </p:sp>
      <p:sp>
        <p:nvSpPr>
          <p:cNvPr id="4" name="TextBox 3">
            <a:extLst>
              <a:ext uri="{FF2B5EF4-FFF2-40B4-BE49-F238E27FC236}">
                <a16:creationId xmlns:a16="http://schemas.microsoft.com/office/drawing/2014/main" id="{3EB289BF-AC28-43DE-AFBE-F0CA8A67FB04}"/>
              </a:ext>
            </a:extLst>
          </p:cNvPr>
          <p:cNvSpPr txBox="1"/>
          <p:nvPr/>
        </p:nvSpPr>
        <p:spPr>
          <a:xfrm>
            <a:off x="6560288" y="3253563"/>
            <a:ext cx="3402419" cy="1754326"/>
          </a:xfrm>
          <a:prstGeom prst="rect">
            <a:avLst/>
          </a:prstGeom>
          <a:noFill/>
        </p:spPr>
        <p:txBody>
          <a:bodyPr wrap="square" rtlCol="0">
            <a:spAutoFit/>
          </a:bodyPr>
          <a:lstStyle/>
          <a:p>
            <a:r>
              <a:rPr lang="en-US" dirty="0"/>
              <a:t>As Will be Discussed in MDS 561 Your Instructor Prefers Gradient Boosting, Random Forest and Logistic Regression Over all Others, But It Depends Upon the Supplier’s Algorithm Used. </a:t>
            </a:r>
          </a:p>
        </p:txBody>
      </p:sp>
    </p:spTree>
    <p:extLst>
      <p:ext uri="{BB962C8B-B14F-4D97-AF65-F5344CB8AC3E}">
        <p14:creationId xmlns:p14="http://schemas.microsoft.com/office/powerpoint/2010/main" val="3251487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91B1B-65BC-4E0A-A3D6-21965FC76FCA}"/>
              </a:ext>
            </a:extLst>
          </p:cNvPr>
          <p:cNvPicPr>
            <a:picLocks noChangeAspect="1"/>
          </p:cNvPicPr>
          <p:nvPr/>
        </p:nvPicPr>
        <p:blipFill>
          <a:blip r:embed="rId2"/>
          <a:stretch>
            <a:fillRect/>
          </a:stretch>
        </p:blipFill>
        <p:spPr>
          <a:xfrm>
            <a:off x="605812" y="261305"/>
            <a:ext cx="10762649" cy="6304747"/>
          </a:xfrm>
          <a:prstGeom prst="rect">
            <a:avLst/>
          </a:prstGeom>
        </p:spPr>
      </p:pic>
      <p:sp>
        <p:nvSpPr>
          <p:cNvPr id="5" name="TextBox 4">
            <a:extLst>
              <a:ext uri="{FF2B5EF4-FFF2-40B4-BE49-F238E27FC236}">
                <a16:creationId xmlns:a16="http://schemas.microsoft.com/office/drawing/2014/main" id="{FCF45C22-D095-4640-84DC-91BB7CC70133}"/>
              </a:ext>
            </a:extLst>
          </p:cNvPr>
          <p:cNvSpPr txBox="1"/>
          <p:nvPr/>
        </p:nvSpPr>
        <p:spPr>
          <a:xfrm>
            <a:off x="7388629" y="3767769"/>
            <a:ext cx="3503364" cy="646331"/>
          </a:xfrm>
          <a:prstGeom prst="rect">
            <a:avLst/>
          </a:prstGeom>
          <a:noFill/>
        </p:spPr>
        <p:txBody>
          <a:bodyPr wrap="square" rtlCol="0">
            <a:spAutoFit/>
          </a:bodyPr>
          <a:lstStyle/>
          <a:p>
            <a:r>
              <a:rPr lang="en-US" dirty="0"/>
              <a:t>Note: The week 4 discussion board relates to question 2</a:t>
            </a:r>
          </a:p>
        </p:txBody>
      </p:sp>
    </p:spTree>
    <p:extLst>
      <p:ext uri="{BB962C8B-B14F-4D97-AF65-F5344CB8AC3E}">
        <p14:creationId xmlns:p14="http://schemas.microsoft.com/office/powerpoint/2010/main" val="2914101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AAA2A6-5AC6-48A6-A0C2-A16466181856}"/>
              </a:ext>
            </a:extLst>
          </p:cNvPr>
          <p:cNvPicPr>
            <a:picLocks noChangeAspect="1"/>
          </p:cNvPicPr>
          <p:nvPr/>
        </p:nvPicPr>
        <p:blipFill>
          <a:blip r:embed="rId2"/>
          <a:stretch>
            <a:fillRect/>
          </a:stretch>
        </p:blipFill>
        <p:spPr>
          <a:xfrm>
            <a:off x="0" y="185257"/>
            <a:ext cx="12192000" cy="6487486"/>
          </a:xfrm>
          <a:prstGeom prst="rect">
            <a:avLst/>
          </a:prstGeom>
        </p:spPr>
      </p:pic>
    </p:spTree>
    <p:extLst>
      <p:ext uri="{BB962C8B-B14F-4D97-AF65-F5344CB8AC3E}">
        <p14:creationId xmlns:p14="http://schemas.microsoft.com/office/powerpoint/2010/main" val="2449110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4341</TotalTime>
  <Words>2006</Words>
  <Application>Microsoft Office PowerPoint</Application>
  <PresentationFormat>Widescreen</PresentationFormat>
  <Paragraphs>302</Paragraphs>
  <Slides>103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250</cp:revision>
  <dcterms:created xsi:type="dcterms:W3CDTF">2017-04-08T21:21:24Z</dcterms:created>
  <dcterms:modified xsi:type="dcterms:W3CDTF">2020-04-23T20:09:45Z</dcterms:modified>
</cp:coreProperties>
</file>